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39"/>
  </p:notesMasterIdLst>
  <p:sldIdLst>
    <p:sldId id="256" r:id="rId6"/>
    <p:sldId id="2101" r:id="rId7"/>
    <p:sldId id="2095" r:id="rId8"/>
    <p:sldId id="851" r:id="rId9"/>
    <p:sldId id="257" r:id="rId10"/>
    <p:sldId id="260" r:id="rId11"/>
    <p:sldId id="2111" r:id="rId12"/>
    <p:sldId id="2127" r:id="rId13"/>
    <p:sldId id="2138" r:id="rId14"/>
    <p:sldId id="2091" r:id="rId15"/>
    <p:sldId id="2100" r:id="rId16"/>
    <p:sldId id="2113" r:id="rId17"/>
    <p:sldId id="2112" r:id="rId18"/>
    <p:sldId id="2114" r:id="rId19"/>
    <p:sldId id="2122" r:id="rId20"/>
    <p:sldId id="2123" r:id="rId21"/>
    <p:sldId id="2133" r:id="rId22"/>
    <p:sldId id="2115" r:id="rId23"/>
    <p:sldId id="2128" r:id="rId24"/>
    <p:sldId id="2121" r:id="rId25"/>
    <p:sldId id="2132" r:id="rId26"/>
    <p:sldId id="2125" r:id="rId27"/>
    <p:sldId id="2131" r:id="rId28"/>
    <p:sldId id="2137" r:id="rId29"/>
    <p:sldId id="2129" r:id="rId30"/>
    <p:sldId id="2126" r:id="rId31"/>
    <p:sldId id="276" r:id="rId32"/>
    <p:sldId id="2130" r:id="rId33"/>
    <p:sldId id="2108" r:id="rId34"/>
    <p:sldId id="2109" r:id="rId35"/>
    <p:sldId id="2134" r:id="rId36"/>
    <p:sldId id="2135"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04F"/>
    <a:srgbClr val="A3A3A6"/>
    <a:srgbClr val="DED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03B027-0444-4464-8E64-A956607D6441}" v="463" dt="2023-10-03T16:59:06.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p:restoredTop sz="96327"/>
  </p:normalViewPr>
  <p:slideViewPr>
    <p:cSldViewPr snapToGrid="0">
      <p:cViewPr varScale="1">
        <p:scale>
          <a:sx n="56" d="100"/>
          <a:sy n="56" d="100"/>
        </p:scale>
        <p:origin x="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D7674-4C46-4677-8E2A-30C5DE062E24}"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65C1E62A-56F3-4C38-994A-B2571AE522FD}">
      <dgm:prSet phldrT="[Text]" custT="1"/>
      <dgm:spPr>
        <a:solidFill>
          <a:srgbClr val="C1962E"/>
        </a:solidFill>
      </dgm:spPr>
      <dgm:t>
        <a:bodyPr/>
        <a:lstStyle/>
        <a:p>
          <a:r>
            <a:rPr lang="en-US" sz="2800" b="1" dirty="0"/>
            <a:t>Population Health Division</a:t>
          </a:r>
        </a:p>
        <a:p>
          <a:r>
            <a:rPr lang="en-US" sz="2000" b="1" dirty="0"/>
            <a:t> </a:t>
          </a:r>
        </a:p>
      </dgm:t>
    </dgm:pt>
    <dgm:pt modelId="{D2BF1805-2CDD-4AA9-B994-D8B4BEAF2362}" type="parTrans" cxnId="{64D2E822-2954-4E58-A108-1A29850512F4}">
      <dgm:prSet/>
      <dgm:spPr/>
      <dgm:t>
        <a:bodyPr/>
        <a:lstStyle/>
        <a:p>
          <a:endParaRPr lang="en-US" sz="1200" b="1"/>
        </a:p>
      </dgm:t>
    </dgm:pt>
    <dgm:pt modelId="{77A5453B-84EC-48BF-A328-A3A371D961B6}" type="sibTrans" cxnId="{64D2E822-2954-4E58-A108-1A29850512F4}">
      <dgm:prSet/>
      <dgm:spPr/>
      <dgm:t>
        <a:bodyPr/>
        <a:lstStyle/>
        <a:p>
          <a:endParaRPr lang="en-US" sz="1200" b="1"/>
        </a:p>
      </dgm:t>
    </dgm:pt>
    <dgm:pt modelId="{CD4D3A7D-5E27-4139-8483-3B968B7AFA7E}">
      <dgm:prSet phldrT="[Text]" custT="1"/>
      <dgm:spPr>
        <a:solidFill>
          <a:srgbClr val="211746"/>
        </a:solidFill>
      </dgm:spPr>
      <dgm:t>
        <a:bodyPr/>
        <a:lstStyle/>
        <a:p>
          <a:pPr>
            <a:lnSpc>
              <a:spcPct val="90000"/>
            </a:lnSpc>
            <a:spcAft>
              <a:spcPct val="35000"/>
            </a:spcAft>
          </a:pPr>
          <a:endParaRPr lang="en-US" sz="1800" b="1" dirty="0"/>
        </a:p>
        <a:p>
          <a:pPr>
            <a:lnSpc>
              <a:spcPct val="100000"/>
            </a:lnSpc>
            <a:spcAft>
              <a:spcPts val="0"/>
            </a:spcAft>
          </a:pPr>
          <a:r>
            <a:rPr lang="en-US" sz="1800" b="1" dirty="0"/>
            <a:t>Office of </a:t>
          </a:r>
        </a:p>
        <a:p>
          <a:pPr>
            <a:lnSpc>
              <a:spcPct val="100000"/>
            </a:lnSpc>
            <a:spcAft>
              <a:spcPts val="0"/>
            </a:spcAft>
          </a:pPr>
          <a:r>
            <a:rPr lang="en-US" sz="1800" b="1" dirty="0"/>
            <a:t>Health Equity</a:t>
          </a:r>
        </a:p>
        <a:p>
          <a:pPr>
            <a:lnSpc>
              <a:spcPct val="90000"/>
            </a:lnSpc>
            <a:spcAft>
              <a:spcPct val="35000"/>
            </a:spcAft>
          </a:pPr>
          <a:endParaRPr lang="en-US" sz="1800" b="1" dirty="0"/>
        </a:p>
      </dgm:t>
    </dgm:pt>
    <dgm:pt modelId="{E5D56FA1-3B34-4DD3-B6D0-D9C9EC12AE4A}" type="parTrans" cxnId="{0ADD625D-C455-4ADE-AFD0-97F0A4C9FBCA}">
      <dgm:prSet/>
      <dgm:spPr/>
      <dgm:t>
        <a:bodyPr/>
        <a:lstStyle/>
        <a:p>
          <a:endParaRPr lang="en-US" sz="1200" b="1"/>
        </a:p>
      </dgm:t>
    </dgm:pt>
    <dgm:pt modelId="{C6D26EDF-8C49-4EFA-9A79-6EA59591B3C6}" type="sibTrans" cxnId="{0ADD625D-C455-4ADE-AFD0-97F0A4C9FBCA}">
      <dgm:prSet/>
      <dgm:spPr/>
      <dgm:t>
        <a:bodyPr/>
        <a:lstStyle/>
        <a:p>
          <a:endParaRPr lang="en-US" sz="1200" b="1"/>
        </a:p>
      </dgm:t>
    </dgm:pt>
    <dgm:pt modelId="{5C624FE1-AB95-4D53-A0B5-B643AA7C2A2B}">
      <dgm:prSet phldrT="[Text]" custT="1"/>
      <dgm:spPr>
        <a:solidFill>
          <a:srgbClr val="211746"/>
        </a:solidFill>
      </dgm:spPr>
      <dgm:t>
        <a:bodyPr/>
        <a:lstStyle/>
        <a:p>
          <a:pPr>
            <a:lnSpc>
              <a:spcPct val="90000"/>
            </a:lnSpc>
            <a:spcAft>
              <a:spcPct val="35000"/>
            </a:spcAft>
          </a:pPr>
          <a:endParaRPr lang="en-US" sz="1200" b="1" dirty="0"/>
        </a:p>
        <a:p>
          <a:pPr>
            <a:lnSpc>
              <a:spcPct val="100000"/>
            </a:lnSpc>
            <a:spcAft>
              <a:spcPts val="0"/>
            </a:spcAft>
          </a:pPr>
          <a:r>
            <a:rPr lang="en-US" sz="1800" b="1" dirty="0"/>
            <a:t>Office of </a:t>
          </a:r>
        </a:p>
        <a:p>
          <a:pPr>
            <a:lnSpc>
              <a:spcPct val="100000"/>
            </a:lnSpc>
            <a:spcAft>
              <a:spcPts val="0"/>
            </a:spcAft>
          </a:pPr>
          <a:r>
            <a:rPr lang="en-US" sz="1800" b="1" dirty="0"/>
            <a:t>Chronic Disease </a:t>
          </a:r>
        </a:p>
        <a:p>
          <a:pPr>
            <a:lnSpc>
              <a:spcPct val="100000"/>
            </a:lnSpc>
            <a:spcAft>
              <a:spcPts val="0"/>
            </a:spcAft>
          </a:pPr>
          <a:r>
            <a:rPr lang="en-US" sz="1800" b="1" dirty="0"/>
            <a:t>Policy &amp; Prevention</a:t>
          </a:r>
        </a:p>
        <a:p>
          <a:pPr>
            <a:lnSpc>
              <a:spcPct val="90000"/>
            </a:lnSpc>
            <a:spcAft>
              <a:spcPct val="35000"/>
            </a:spcAft>
          </a:pPr>
          <a:endParaRPr lang="en-US" sz="1200" b="1" dirty="0"/>
        </a:p>
      </dgm:t>
    </dgm:pt>
    <dgm:pt modelId="{7EB69F30-DF35-48C7-A470-C9BF715B0223}" type="parTrans" cxnId="{3169842A-E057-4228-B595-3F29F0AE612D}">
      <dgm:prSet/>
      <dgm:spPr/>
      <dgm:t>
        <a:bodyPr/>
        <a:lstStyle/>
        <a:p>
          <a:endParaRPr lang="en-US" sz="1200" b="1"/>
        </a:p>
      </dgm:t>
    </dgm:pt>
    <dgm:pt modelId="{E75FE3EF-283B-4184-BCAE-9DCCE92AC7CB}" type="sibTrans" cxnId="{3169842A-E057-4228-B595-3F29F0AE612D}">
      <dgm:prSet/>
      <dgm:spPr/>
      <dgm:t>
        <a:bodyPr/>
        <a:lstStyle/>
        <a:p>
          <a:endParaRPr lang="en-US" sz="1200" b="1"/>
        </a:p>
      </dgm:t>
    </dgm:pt>
    <dgm:pt modelId="{A7BAC1BA-8E9B-415D-B0F0-7322720C9D1F}">
      <dgm:prSet phldrT="[Text]" custT="1"/>
      <dgm:spPr>
        <a:solidFill>
          <a:srgbClr val="211746"/>
        </a:solidFill>
      </dgm:spPr>
      <dgm:t>
        <a:bodyPr/>
        <a:lstStyle/>
        <a:p>
          <a:pPr>
            <a:lnSpc>
              <a:spcPct val="100000"/>
            </a:lnSpc>
            <a:spcAft>
              <a:spcPts val="0"/>
            </a:spcAft>
          </a:pPr>
          <a:r>
            <a:rPr lang="en-US" sz="1800" b="1" dirty="0"/>
            <a:t>Office of Violence Prevention</a:t>
          </a:r>
        </a:p>
      </dgm:t>
    </dgm:pt>
    <dgm:pt modelId="{2237D15F-E1A7-4A3A-9EAE-6E77563CA96C}" type="parTrans" cxnId="{35FDDC3A-3A0F-4B0F-8923-CEC6A2A06252}">
      <dgm:prSet/>
      <dgm:spPr/>
      <dgm:t>
        <a:bodyPr/>
        <a:lstStyle/>
        <a:p>
          <a:endParaRPr lang="en-US" sz="1200" b="1"/>
        </a:p>
      </dgm:t>
    </dgm:pt>
    <dgm:pt modelId="{194E912D-F78A-40E4-B331-11CCF718C21B}" type="sibTrans" cxnId="{35FDDC3A-3A0F-4B0F-8923-CEC6A2A06252}">
      <dgm:prSet/>
      <dgm:spPr/>
      <dgm:t>
        <a:bodyPr/>
        <a:lstStyle/>
        <a:p>
          <a:endParaRPr lang="en-US" sz="1200" b="1"/>
        </a:p>
      </dgm:t>
    </dgm:pt>
    <dgm:pt modelId="{6C3FB141-18BF-45DF-94D1-7593939C1524}">
      <dgm:prSet phldrT="[Text]" custT="1"/>
      <dgm:spPr>
        <a:solidFill>
          <a:srgbClr val="211746"/>
        </a:solidFill>
      </dgm:spPr>
      <dgm:t>
        <a:bodyPr/>
        <a:lstStyle/>
        <a:p>
          <a:pPr>
            <a:lnSpc>
              <a:spcPct val="100000"/>
            </a:lnSpc>
            <a:spcAft>
              <a:spcPts val="0"/>
            </a:spcAft>
          </a:pPr>
          <a:r>
            <a:rPr lang="en-US" sz="1800" b="1" dirty="0"/>
            <a:t>Division </a:t>
          </a:r>
        </a:p>
        <a:p>
          <a:pPr>
            <a:lnSpc>
              <a:spcPct val="100000"/>
            </a:lnSpc>
            <a:spcAft>
              <a:spcPts val="0"/>
            </a:spcAft>
          </a:pPr>
          <a:r>
            <a:rPr lang="en-US" sz="1800" b="1" dirty="0"/>
            <a:t>Initiatives</a:t>
          </a:r>
          <a:endParaRPr lang="en-US" sz="2000" b="1" dirty="0"/>
        </a:p>
      </dgm:t>
    </dgm:pt>
    <dgm:pt modelId="{542CA6D0-DDE3-4CCA-B943-66D2145B1644}" type="parTrans" cxnId="{A222FFB8-1984-4E30-8F70-D432D47B7DAD}">
      <dgm:prSet/>
      <dgm:spPr/>
      <dgm:t>
        <a:bodyPr/>
        <a:lstStyle/>
        <a:p>
          <a:endParaRPr lang="en-US" sz="1200" b="1"/>
        </a:p>
      </dgm:t>
    </dgm:pt>
    <dgm:pt modelId="{88A971AC-5D04-499E-9D26-BBD6D8C04062}" type="sibTrans" cxnId="{A222FFB8-1984-4E30-8F70-D432D47B7DAD}">
      <dgm:prSet/>
      <dgm:spPr/>
      <dgm:t>
        <a:bodyPr/>
        <a:lstStyle/>
        <a:p>
          <a:endParaRPr lang="en-US" sz="1200" b="1"/>
        </a:p>
      </dgm:t>
    </dgm:pt>
    <dgm:pt modelId="{197C8C09-36E6-40D8-9AD0-1FBD71DB56C8}" type="pres">
      <dgm:prSet presAssocID="{FA9D7674-4C46-4677-8E2A-30C5DE062E24}" presName="Name0" presStyleCnt="0">
        <dgm:presLayoutVars>
          <dgm:chPref val="1"/>
          <dgm:dir/>
          <dgm:animOne val="branch"/>
          <dgm:animLvl val="lvl"/>
          <dgm:resizeHandles/>
        </dgm:presLayoutVars>
      </dgm:prSet>
      <dgm:spPr/>
    </dgm:pt>
    <dgm:pt modelId="{D6445FD0-4582-4D69-99BF-2B3FDB3DA478}" type="pres">
      <dgm:prSet presAssocID="{65C1E62A-56F3-4C38-994A-B2571AE522FD}" presName="vertOne" presStyleCnt="0"/>
      <dgm:spPr/>
    </dgm:pt>
    <dgm:pt modelId="{FE45D5DF-2610-42E1-AE50-7B356CBBA7DC}" type="pres">
      <dgm:prSet presAssocID="{65C1E62A-56F3-4C38-994A-B2571AE522FD}" presName="txOne" presStyleLbl="node0" presStyleIdx="0" presStyleCnt="1">
        <dgm:presLayoutVars>
          <dgm:chPref val="3"/>
        </dgm:presLayoutVars>
      </dgm:prSet>
      <dgm:spPr/>
    </dgm:pt>
    <dgm:pt modelId="{3EED2CD3-4FCC-4575-9F3D-62570B8C608A}" type="pres">
      <dgm:prSet presAssocID="{65C1E62A-56F3-4C38-994A-B2571AE522FD}" presName="parTransOne" presStyleCnt="0"/>
      <dgm:spPr/>
    </dgm:pt>
    <dgm:pt modelId="{9A92C974-84FB-4ABA-8BA5-9F994FC6412A}" type="pres">
      <dgm:prSet presAssocID="{65C1E62A-56F3-4C38-994A-B2571AE522FD}" presName="horzOne" presStyleCnt="0"/>
      <dgm:spPr/>
    </dgm:pt>
    <dgm:pt modelId="{C3B613E1-3746-4832-98DF-9F1C10124365}" type="pres">
      <dgm:prSet presAssocID="{CD4D3A7D-5E27-4139-8483-3B968B7AFA7E}" presName="vertTwo" presStyleCnt="0"/>
      <dgm:spPr/>
    </dgm:pt>
    <dgm:pt modelId="{39DCDF34-1680-49A9-A475-6FEE4B091367}" type="pres">
      <dgm:prSet presAssocID="{CD4D3A7D-5E27-4139-8483-3B968B7AFA7E}" presName="txTwo" presStyleLbl="node2" presStyleIdx="0" presStyleCnt="4" custLinFactNeighborX="-69">
        <dgm:presLayoutVars>
          <dgm:chPref val="3"/>
        </dgm:presLayoutVars>
      </dgm:prSet>
      <dgm:spPr/>
    </dgm:pt>
    <dgm:pt modelId="{0C4D406B-4F04-4AB0-A3CA-7721192832FB}" type="pres">
      <dgm:prSet presAssocID="{CD4D3A7D-5E27-4139-8483-3B968B7AFA7E}" presName="horzTwo" presStyleCnt="0"/>
      <dgm:spPr/>
    </dgm:pt>
    <dgm:pt modelId="{98401CFA-33AE-440E-B996-1B63279C9844}" type="pres">
      <dgm:prSet presAssocID="{C6D26EDF-8C49-4EFA-9A79-6EA59591B3C6}" presName="sibSpaceTwo" presStyleCnt="0"/>
      <dgm:spPr/>
    </dgm:pt>
    <dgm:pt modelId="{D4D56518-3EFC-4D89-97A3-A67A31EE641F}" type="pres">
      <dgm:prSet presAssocID="{5C624FE1-AB95-4D53-A0B5-B643AA7C2A2B}" presName="vertTwo" presStyleCnt="0"/>
      <dgm:spPr/>
    </dgm:pt>
    <dgm:pt modelId="{91B764BA-348B-4B40-AEDB-AE23398A94F7}" type="pres">
      <dgm:prSet presAssocID="{5C624FE1-AB95-4D53-A0B5-B643AA7C2A2B}" presName="txTwo" presStyleLbl="node2" presStyleIdx="1" presStyleCnt="4">
        <dgm:presLayoutVars>
          <dgm:chPref val="3"/>
        </dgm:presLayoutVars>
      </dgm:prSet>
      <dgm:spPr/>
    </dgm:pt>
    <dgm:pt modelId="{7A5F030A-A0A0-46A7-9C9C-A839A1724795}" type="pres">
      <dgm:prSet presAssocID="{5C624FE1-AB95-4D53-A0B5-B643AA7C2A2B}" presName="horzTwo" presStyleCnt="0"/>
      <dgm:spPr/>
    </dgm:pt>
    <dgm:pt modelId="{C57334CD-3FD0-4A8E-9BE9-EA4B76D51989}" type="pres">
      <dgm:prSet presAssocID="{E75FE3EF-283B-4184-BCAE-9DCCE92AC7CB}" presName="sibSpaceTwo" presStyleCnt="0"/>
      <dgm:spPr/>
    </dgm:pt>
    <dgm:pt modelId="{64E5900C-EB53-4C7D-A688-F93B24E4B40B}" type="pres">
      <dgm:prSet presAssocID="{A7BAC1BA-8E9B-415D-B0F0-7322720C9D1F}" presName="vertTwo" presStyleCnt="0"/>
      <dgm:spPr/>
    </dgm:pt>
    <dgm:pt modelId="{02DB53B5-ED3B-48A8-A4FB-BFD59ACB19EC}" type="pres">
      <dgm:prSet presAssocID="{A7BAC1BA-8E9B-415D-B0F0-7322720C9D1F}" presName="txTwo" presStyleLbl="node2" presStyleIdx="2" presStyleCnt="4">
        <dgm:presLayoutVars>
          <dgm:chPref val="3"/>
        </dgm:presLayoutVars>
      </dgm:prSet>
      <dgm:spPr/>
    </dgm:pt>
    <dgm:pt modelId="{468FDC35-A617-4C02-9344-555AB6D095FE}" type="pres">
      <dgm:prSet presAssocID="{A7BAC1BA-8E9B-415D-B0F0-7322720C9D1F}" presName="horzTwo" presStyleCnt="0"/>
      <dgm:spPr/>
    </dgm:pt>
    <dgm:pt modelId="{FA6B1007-F6C6-4067-A3C2-BC3D4155B7EB}" type="pres">
      <dgm:prSet presAssocID="{194E912D-F78A-40E4-B331-11CCF718C21B}" presName="sibSpaceTwo" presStyleCnt="0"/>
      <dgm:spPr/>
    </dgm:pt>
    <dgm:pt modelId="{364744FD-3600-4460-BB24-CA2BC76A04BF}" type="pres">
      <dgm:prSet presAssocID="{6C3FB141-18BF-45DF-94D1-7593939C1524}" presName="vertTwo" presStyleCnt="0"/>
      <dgm:spPr/>
    </dgm:pt>
    <dgm:pt modelId="{3F532DEC-BC0E-47EE-B864-3E79966C9044}" type="pres">
      <dgm:prSet presAssocID="{6C3FB141-18BF-45DF-94D1-7593939C1524}" presName="txTwo" presStyleLbl="node2" presStyleIdx="3" presStyleCnt="4">
        <dgm:presLayoutVars>
          <dgm:chPref val="3"/>
        </dgm:presLayoutVars>
      </dgm:prSet>
      <dgm:spPr/>
    </dgm:pt>
    <dgm:pt modelId="{5CF3468C-0E72-4480-B2D8-B49BCB4D8601}" type="pres">
      <dgm:prSet presAssocID="{6C3FB141-18BF-45DF-94D1-7593939C1524}" presName="horzTwo" presStyleCnt="0"/>
      <dgm:spPr/>
    </dgm:pt>
  </dgm:ptLst>
  <dgm:cxnLst>
    <dgm:cxn modelId="{2F93820D-FAC3-4BC1-BF5C-CC420DCE4E4D}" type="presOf" srcId="{6C3FB141-18BF-45DF-94D1-7593939C1524}" destId="{3F532DEC-BC0E-47EE-B864-3E79966C9044}" srcOrd="0" destOrd="0" presId="urn:microsoft.com/office/officeart/2005/8/layout/hierarchy4"/>
    <dgm:cxn modelId="{64D2E822-2954-4E58-A108-1A29850512F4}" srcId="{FA9D7674-4C46-4677-8E2A-30C5DE062E24}" destId="{65C1E62A-56F3-4C38-994A-B2571AE522FD}" srcOrd="0" destOrd="0" parTransId="{D2BF1805-2CDD-4AA9-B994-D8B4BEAF2362}" sibTransId="{77A5453B-84EC-48BF-A328-A3A371D961B6}"/>
    <dgm:cxn modelId="{4EA00823-6032-484B-98B0-4AC5946059E7}" type="presOf" srcId="{5C624FE1-AB95-4D53-A0B5-B643AA7C2A2B}" destId="{91B764BA-348B-4B40-AEDB-AE23398A94F7}" srcOrd="0" destOrd="0" presId="urn:microsoft.com/office/officeart/2005/8/layout/hierarchy4"/>
    <dgm:cxn modelId="{3169842A-E057-4228-B595-3F29F0AE612D}" srcId="{65C1E62A-56F3-4C38-994A-B2571AE522FD}" destId="{5C624FE1-AB95-4D53-A0B5-B643AA7C2A2B}" srcOrd="1" destOrd="0" parTransId="{7EB69F30-DF35-48C7-A470-C9BF715B0223}" sibTransId="{E75FE3EF-283B-4184-BCAE-9DCCE92AC7CB}"/>
    <dgm:cxn modelId="{35FDDC3A-3A0F-4B0F-8923-CEC6A2A06252}" srcId="{65C1E62A-56F3-4C38-994A-B2571AE522FD}" destId="{A7BAC1BA-8E9B-415D-B0F0-7322720C9D1F}" srcOrd="2" destOrd="0" parTransId="{2237D15F-E1A7-4A3A-9EAE-6E77563CA96C}" sibTransId="{194E912D-F78A-40E4-B331-11CCF718C21B}"/>
    <dgm:cxn modelId="{0ADD625D-C455-4ADE-AFD0-97F0A4C9FBCA}" srcId="{65C1E62A-56F3-4C38-994A-B2571AE522FD}" destId="{CD4D3A7D-5E27-4139-8483-3B968B7AFA7E}" srcOrd="0" destOrd="0" parTransId="{E5D56FA1-3B34-4DD3-B6D0-D9C9EC12AE4A}" sibTransId="{C6D26EDF-8C49-4EFA-9A79-6EA59591B3C6}"/>
    <dgm:cxn modelId="{07B73946-E3ED-4F6F-8BDF-61E4A8BBA33D}" type="presOf" srcId="{65C1E62A-56F3-4C38-994A-B2571AE522FD}" destId="{FE45D5DF-2610-42E1-AE50-7B356CBBA7DC}" srcOrd="0" destOrd="0" presId="urn:microsoft.com/office/officeart/2005/8/layout/hierarchy4"/>
    <dgm:cxn modelId="{A222FFB8-1984-4E30-8F70-D432D47B7DAD}" srcId="{65C1E62A-56F3-4C38-994A-B2571AE522FD}" destId="{6C3FB141-18BF-45DF-94D1-7593939C1524}" srcOrd="3" destOrd="0" parTransId="{542CA6D0-DDE3-4CCA-B943-66D2145B1644}" sibTransId="{88A971AC-5D04-499E-9D26-BBD6D8C04062}"/>
    <dgm:cxn modelId="{6F8539DC-4AD9-4A38-BA4A-6695A61D62F1}" type="presOf" srcId="{A7BAC1BA-8E9B-415D-B0F0-7322720C9D1F}" destId="{02DB53B5-ED3B-48A8-A4FB-BFD59ACB19EC}" srcOrd="0" destOrd="0" presId="urn:microsoft.com/office/officeart/2005/8/layout/hierarchy4"/>
    <dgm:cxn modelId="{C831BEF2-F57E-46C3-A68F-744DBC2E8F76}" type="presOf" srcId="{CD4D3A7D-5E27-4139-8483-3B968B7AFA7E}" destId="{39DCDF34-1680-49A9-A475-6FEE4B091367}" srcOrd="0" destOrd="0" presId="urn:microsoft.com/office/officeart/2005/8/layout/hierarchy4"/>
    <dgm:cxn modelId="{AFF113FE-8787-4C7D-891F-3E8135B88007}" type="presOf" srcId="{FA9D7674-4C46-4677-8E2A-30C5DE062E24}" destId="{197C8C09-36E6-40D8-9AD0-1FBD71DB56C8}" srcOrd="0" destOrd="0" presId="urn:microsoft.com/office/officeart/2005/8/layout/hierarchy4"/>
    <dgm:cxn modelId="{2E1DD88B-9C30-40D2-9FC9-E93D830B53E2}" type="presParOf" srcId="{197C8C09-36E6-40D8-9AD0-1FBD71DB56C8}" destId="{D6445FD0-4582-4D69-99BF-2B3FDB3DA478}" srcOrd="0" destOrd="0" presId="urn:microsoft.com/office/officeart/2005/8/layout/hierarchy4"/>
    <dgm:cxn modelId="{9849C0F7-C3D6-43F8-A3C0-EB7F03EC7F3D}" type="presParOf" srcId="{D6445FD0-4582-4D69-99BF-2B3FDB3DA478}" destId="{FE45D5DF-2610-42E1-AE50-7B356CBBA7DC}" srcOrd="0" destOrd="0" presId="urn:microsoft.com/office/officeart/2005/8/layout/hierarchy4"/>
    <dgm:cxn modelId="{9123107B-C162-4F61-878C-A3FDEE5CA679}" type="presParOf" srcId="{D6445FD0-4582-4D69-99BF-2B3FDB3DA478}" destId="{3EED2CD3-4FCC-4575-9F3D-62570B8C608A}" srcOrd="1" destOrd="0" presId="urn:microsoft.com/office/officeart/2005/8/layout/hierarchy4"/>
    <dgm:cxn modelId="{61789344-0D30-4D60-A1E1-F9C6A340CD09}" type="presParOf" srcId="{D6445FD0-4582-4D69-99BF-2B3FDB3DA478}" destId="{9A92C974-84FB-4ABA-8BA5-9F994FC6412A}" srcOrd="2" destOrd="0" presId="urn:microsoft.com/office/officeart/2005/8/layout/hierarchy4"/>
    <dgm:cxn modelId="{E2B48117-3EDD-449B-B72E-8AF611A15EE2}" type="presParOf" srcId="{9A92C974-84FB-4ABA-8BA5-9F994FC6412A}" destId="{C3B613E1-3746-4832-98DF-9F1C10124365}" srcOrd="0" destOrd="0" presId="urn:microsoft.com/office/officeart/2005/8/layout/hierarchy4"/>
    <dgm:cxn modelId="{7CEA35FB-EC0D-418A-A16B-3C9E0EB17605}" type="presParOf" srcId="{C3B613E1-3746-4832-98DF-9F1C10124365}" destId="{39DCDF34-1680-49A9-A475-6FEE4B091367}" srcOrd="0" destOrd="0" presId="urn:microsoft.com/office/officeart/2005/8/layout/hierarchy4"/>
    <dgm:cxn modelId="{FF609125-D6D0-46E6-B363-405CEA8DE662}" type="presParOf" srcId="{C3B613E1-3746-4832-98DF-9F1C10124365}" destId="{0C4D406B-4F04-4AB0-A3CA-7721192832FB}" srcOrd="1" destOrd="0" presId="urn:microsoft.com/office/officeart/2005/8/layout/hierarchy4"/>
    <dgm:cxn modelId="{77AF5ED7-29A0-43BA-AC94-F26433D9FC06}" type="presParOf" srcId="{9A92C974-84FB-4ABA-8BA5-9F994FC6412A}" destId="{98401CFA-33AE-440E-B996-1B63279C9844}" srcOrd="1" destOrd="0" presId="urn:microsoft.com/office/officeart/2005/8/layout/hierarchy4"/>
    <dgm:cxn modelId="{BD474B96-75F7-4D4A-99BF-6BC19CFF5D90}" type="presParOf" srcId="{9A92C974-84FB-4ABA-8BA5-9F994FC6412A}" destId="{D4D56518-3EFC-4D89-97A3-A67A31EE641F}" srcOrd="2" destOrd="0" presId="urn:microsoft.com/office/officeart/2005/8/layout/hierarchy4"/>
    <dgm:cxn modelId="{47A4C1E5-391F-4BFA-950A-41FC09FAED18}" type="presParOf" srcId="{D4D56518-3EFC-4D89-97A3-A67A31EE641F}" destId="{91B764BA-348B-4B40-AEDB-AE23398A94F7}" srcOrd="0" destOrd="0" presId="urn:microsoft.com/office/officeart/2005/8/layout/hierarchy4"/>
    <dgm:cxn modelId="{14512EAC-686D-4CAD-9594-EE2322B4089E}" type="presParOf" srcId="{D4D56518-3EFC-4D89-97A3-A67A31EE641F}" destId="{7A5F030A-A0A0-46A7-9C9C-A839A1724795}" srcOrd="1" destOrd="0" presId="urn:microsoft.com/office/officeart/2005/8/layout/hierarchy4"/>
    <dgm:cxn modelId="{290CCFEB-3564-4F64-9636-6182925A8896}" type="presParOf" srcId="{9A92C974-84FB-4ABA-8BA5-9F994FC6412A}" destId="{C57334CD-3FD0-4A8E-9BE9-EA4B76D51989}" srcOrd="3" destOrd="0" presId="urn:microsoft.com/office/officeart/2005/8/layout/hierarchy4"/>
    <dgm:cxn modelId="{9C12409A-5840-4C35-A7F3-24DEAE706F59}" type="presParOf" srcId="{9A92C974-84FB-4ABA-8BA5-9F994FC6412A}" destId="{64E5900C-EB53-4C7D-A688-F93B24E4B40B}" srcOrd="4" destOrd="0" presId="urn:microsoft.com/office/officeart/2005/8/layout/hierarchy4"/>
    <dgm:cxn modelId="{FB03D0E1-494A-4671-8E99-3A65BE2657EE}" type="presParOf" srcId="{64E5900C-EB53-4C7D-A688-F93B24E4B40B}" destId="{02DB53B5-ED3B-48A8-A4FB-BFD59ACB19EC}" srcOrd="0" destOrd="0" presId="urn:microsoft.com/office/officeart/2005/8/layout/hierarchy4"/>
    <dgm:cxn modelId="{9AFAEC39-E50A-47CA-ACB5-070344A32FC6}" type="presParOf" srcId="{64E5900C-EB53-4C7D-A688-F93B24E4B40B}" destId="{468FDC35-A617-4C02-9344-555AB6D095FE}" srcOrd="1" destOrd="0" presId="urn:microsoft.com/office/officeart/2005/8/layout/hierarchy4"/>
    <dgm:cxn modelId="{9F398C6A-A0EF-44FF-878B-36D5FEEB3168}" type="presParOf" srcId="{9A92C974-84FB-4ABA-8BA5-9F994FC6412A}" destId="{FA6B1007-F6C6-4067-A3C2-BC3D4155B7EB}" srcOrd="5" destOrd="0" presId="urn:microsoft.com/office/officeart/2005/8/layout/hierarchy4"/>
    <dgm:cxn modelId="{C9402438-B662-4517-B636-8745059202A0}" type="presParOf" srcId="{9A92C974-84FB-4ABA-8BA5-9F994FC6412A}" destId="{364744FD-3600-4460-BB24-CA2BC76A04BF}" srcOrd="6" destOrd="0" presId="urn:microsoft.com/office/officeart/2005/8/layout/hierarchy4"/>
    <dgm:cxn modelId="{8AD7C47C-E782-409B-958D-EA33430E6F71}" type="presParOf" srcId="{364744FD-3600-4460-BB24-CA2BC76A04BF}" destId="{3F532DEC-BC0E-47EE-B864-3E79966C9044}" srcOrd="0" destOrd="0" presId="urn:microsoft.com/office/officeart/2005/8/layout/hierarchy4"/>
    <dgm:cxn modelId="{084428A0-A99B-4E83-B9F7-12FE75D6F7DF}" type="presParOf" srcId="{364744FD-3600-4460-BB24-CA2BC76A04BF}" destId="{5CF3468C-0E72-4480-B2D8-B49BCB4D8601}"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D7674-4C46-4677-8E2A-30C5DE062E24}"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CD4D3A7D-5E27-4139-8483-3B968B7AFA7E}">
      <dgm:prSet phldrT="[Text]" custT="1"/>
      <dgm:spPr>
        <a:solidFill>
          <a:srgbClr val="34304F"/>
        </a:solidFill>
      </dgm:spPr>
      <dgm:t>
        <a:bodyPr/>
        <a:lstStyle/>
        <a:p>
          <a:r>
            <a:rPr lang="en-US" sz="2800" b="1" dirty="0"/>
            <a:t>Office of Health Equity</a:t>
          </a:r>
        </a:p>
        <a:p>
          <a:endParaRPr lang="en-US" sz="1400" b="1" dirty="0"/>
        </a:p>
      </dgm:t>
    </dgm:pt>
    <dgm:pt modelId="{E5D56FA1-3B34-4DD3-B6D0-D9C9EC12AE4A}" type="parTrans" cxnId="{0ADD625D-C455-4ADE-AFD0-97F0A4C9FBCA}">
      <dgm:prSet/>
      <dgm:spPr/>
      <dgm:t>
        <a:bodyPr/>
        <a:lstStyle/>
        <a:p>
          <a:endParaRPr lang="en-US" sz="1200" b="1"/>
        </a:p>
      </dgm:t>
    </dgm:pt>
    <dgm:pt modelId="{C6D26EDF-8C49-4EFA-9A79-6EA59591B3C6}" type="sibTrans" cxnId="{0ADD625D-C455-4ADE-AFD0-97F0A4C9FBCA}">
      <dgm:prSet/>
      <dgm:spPr/>
      <dgm:t>
        <a:bodyPr/>
        <a:lstStyle/>
        <a:p>
          <a:endParaRPr lang="en-US" sz="1200" b="1"/>
        </a:p>
      </dgm:t>
    </dgm:pt>
    <dgm:pt modelId="{692BA84A-B49F-49D2-8E68-4718F9340F4A}">
      <dgm:prSet phldrT="[Text]" custT="1"/>
      <dgm:spPr>
        <a:solidFill>
          <a:schemeClr val="accent1"/>
        </a:solidFill>
      </dgm:spPr>
      <dgm:t>
        <a:bodyPr/>
        <a:lstStyle/>
        <a:p>
          <a:pPr>
            <a:spcAft>
              <a:spcPts val="0"/>
            </a:spcAft>
          </a:pPr>
          <a:r>
            <a:rPr lang="en-US" sz="1800" b="1" dirty="0"/>
            <a:t>Community </a:t>
          </a:r>
        </a:p>
        <a:p>
          <a:pPr>
            <a:spcAft>
              <a:spcPts val="0"/>
            </a:spcAft>
          </a:pPr>
          <a:r>
            <a:rPr lang="en-US" sz="1800" b="1" dirty="0"/>
            <a:t>Engagement &amp; Strategic Partnerships </a:t>
          </a:r>
        </a:p>
      </dgm:t>
    </dgm:pt>
    <dgm:pt modelId="{8F5555BE-2947-4029-BD55-C1DD5F708683}" type="parTrans" cxnId="{F7A30104-F34A-47E3-8809-E34E664ACCAA}">
      <dgm:prSet/>
      <dgm:spPr/>
      <dgm:t>
        <a:bodyPr/>
        <a:lstStyle/>
        <a:p>
          <a:endParaRPr lang="en-US" sz="1200"/>
        </a:p>
      </dgm:t>
    </dgm:pt>
    <dgm:pt modelId="{ED304C9E-44CC-47D6-AF1E-1E47031D6DEB}" type="sibTrans" cxnId="{F7A30104-F34A-47E3-8809-E34E664ACCAA}">
      <dgm:prSet/>
      <dgm:spPr/>
      <dgm:t>
        <a:bodyPr/>
        <a:lstStyle/>
        <a:p>
          <a:endParaRPr lang="en-US" sz="1200"/>
        </a:p>
      </dgm:t>
    </dgm:pt>
    <dgm:pt modelId="{58CEB6B0-A749-4729-AD82-CA1AE23D9231}">
      <dgm:prSet phldrT="[Text]" custT="1"/>
      <dgm:spPr>
        <a:solidFill>
          <a:schemeClr val="accent1"/>
        </a:solidFill>
      </dgm:spPr>
      <dgm:t>
        <a:bodyPr/>
        <a:lstStyle/>
        <a:p>
          <a:pPr>
            <a:lnSpc>
              <a:spcPct val="100000"/>
            </a:lnSpc>
          </a:pPr>
          <a:r>
            <a:rPr lang="en-US" sz="1800" b="1" dirty="0"/>
            <a:t>Community Health Worker Initiative </a:t>
          </a:r>
        </a:p>
      </dgm:t>
    </dgm:pt>
    <dgm:pt modelId="{654CDB43-CD46-48D0-8C3E-965DA415BE7E}" type="parTrans" cxnId="{E6D24D94-9F8F-499D-A01F-B10C3200AACC}">
      <dgm:prSet/>
      <dgm:spPr/>
      <dgm:t>
        <a:bodyPr/>
        <a:lstStyle/>
        <a:p>
          <a:endParaRPr lang="en-US" sz="2800"/>
        </a:p>
      </dgm:t>
    </dgm:pt>
    <dgm:pt modelId="{43C39AE5-58D1-497A-8C04-97C883A2D5A6}" type="sibTrans" cxnId="{E6D24D94-9F8F-499D-A01F-B10C3200AACC}">
      <dgm:prSet/>
      <dgm:spPr/>
      <dgm:t>
        <a:bodyPr/>
        <a:lstStyle/>
        <a:p>
          <a:endParaRPr lang="en-US" sz="2800"/>
        </a:p>
      </dgm:t>
    </dgm:pt>
    <dgm:pt modelId="{1F31E2D2-2F14-498B-BF29-557F4E799508}">
      <dgm:prSet phldrT="[Text]" custT="1"/>
      <dgm:spPr>
        <a:solidFill>
          <a:schemeClr val="accent1"/>
        </a:solidFill>
      </dgm:spPr>
      <dgm:t>
        <a:bodyPr/>
        <a:lstStyle/>
        <a:p>
          <a:r>
            <a:rPr lang="en-US" sz="1800" b="1" dirty="0"/>
            <a:t>Improving Community Outcomes 4 Maternal and Child Health (ICO4MCH)</a:t>
          </a:r>
        </a:p>
      </dgm:t>
    </dgm:pt>
    <dgm:pt modelId="{C48058E8-1435-4C08-BF5D-32502DF574E5}" type="parTrans" cxnId="{47004934-3062-4FCA-9EF2-AD1A18B10A46}">
      <dgm:prSet/>
      <dgm:spPr/>
      <dgm:t>
        <a:bodyPr/>
        <a:lstStyle/>
        <a:p>
          <a:endParaRPr lang="en-US" sz="2800"/>
        </a:p>
      </dgm:t>
    </dgm:pt>
    <dgm:pt modelId="{AA787311-D0C8-48C4-AB1F-A9683170C076}" type="sibTrans" cxnId="{47004934-3062-4FCA-9EF2-AD1A18B10A46}">
      <dgm:prSet/>
      <dgm:spPr/>
      <dgm:t>
        <a:bodyPr/>
        <a:lstStyle/>
        <a:p>
          <a:endParaRPr lang="en-US" sz="2800"/>
        </a:p>
      </dgm:t>
    </dgm:pt>
    <dgm:pt modelId="{D4318CE7-07A9-4C31-9B2F-EF0CAA4AB767}">
      <dgm:prSet phldrT="[Text]" custT="1"/>
      <dgm:spPr>
        <a:solidFill>
          <a:schemeClr val="accent1"/>
        </a:solidFill>
      </dgm:spPr>
      <dgm:t>
        <a:bodyPr/>
        <a:lstStyle/>
        <a:p>
          <a:pPr>
            <a:spcAft>
              <a:spcPts val="0"/>
            </a:spcAft>
          </a:pPr>
          <a:r>
            <a:rPr lang="en-US" sz="1800" b="1" dirty="0"/>
            <a:t>Village </a:t>
          </a:r>
          <a:r>
            <a:rPr lang="en-US" sz="1800" b="1" dirty="0" err="1"/>
            <a:t>HeartBEAT</a:t>
          </a:r>
          <a:endParaRPr lang="en-US" sz="1800" b="1" dirty="0"/>
        </a:p>
      </dgm:t>
    </dgm:pt>
    <dgm:pt modelId="{9E7B8166-41B6-46DC-80FC-8A1F6D76CF75}" type="parTrans" cxnId="{9AF53AB2-E9B7-453C-B520-045616348EE9}">
      <dgm:prSet/>
      <dgm:spPr/>
      <dgm:t>
        <a:bodyPr/>
        <a:lstStyle/>
        <a:p>
          <a:endParaRPr lang="en-US"/>
        </a:p>
      </dgm:t>
    </dgm:pt>
    <dgm:pt modelId="{04883AE7-9AD9-4D95-BDD7-9848F82243EE}" type="sibTrans" cxnId="{9AF53AB2-E9B7-453C-B520-045616348EE9}">
      <dgm:prSet/>
      <dgm:spPr/>
      <dgm:t>
        <a:bodyPr/>
        <a:lstStyle/>
        <a:p>
          <a:endParaRPr lang="en-US"/>
        </a:p>
      </dgm:t>
    </dgm:pt>
    <dgm:pt modelId="{C4E53D61-66D1-4723-BA41-ADC14F9956EB}" type="pres">
      <dgm:prSet presAssocID="{FA9D7674-4C46-4677-8E2A-30C5DE062E24}" presName="Name0" presStyleCnt="0">
        <dgm:presLayoutVars>
          <dgm:chPref val="1"/>
          <dgm:dir/>
          <dgm:animOne val="branch"/>
          <dgm:animLvl val="lvl"/>
          <dgm:resizeHandles/>
        </dgm:presLayoutVars>
      </dgm:prSet>
      <dgm:spPr/>
    </dgm:pt>
    <dgm:pt modelId="{6B5F5F07-389C-4DB7-9BFA-635A0DBF2ED3}" type="pres">
      <dgm:prSet presAssocID="{CD4D3A7D-5E27-4139-8483-3B968B7AFA7E}" presName="vertOne" presStyleCnt="0"/>
      <dgm:spPr/>
    </dgm:pt>
    <dgm:pt modelId="{72BEC35B-171D-407A-82A0-CBA9F7CC113E}" type="pres">
      <dgm:prSet presAssocID="{CD4D3A7D-5E27-4139-8483-3B968B7AFA7E}" presName="txOne" presStyleLbl="node0" presStyleIdx="0" presStyleCnt="1" custLinFactNeighborX="1274" custLinFactNeighborY="12139">
        <dgm:presLayoutVars>
          <dgm:chPref val="3"/>
        </dgm:presLayoutVars>
      </dgm:prSet>
      <dgm:spPr/>
    </dgm:pt>
    <dgm:pt modelId="{52E12351-99DD-402E-9790-7364E034B48A}" type="pres">
      <dgm:prSet presAssocID="{CD4D3A7D-5E27-4139-8483-3B968B7AFA7E}" presName="parTransOne" presStyleCnt="0"/>
      <dgm:spPr/>
    </dgm:pt>
    <dgm:pt modelId="{AA42C50D-C5E2-48E0-AF1C-BD3F4E196FB1}" type="pres">
      <dgm:prSet presAssocID="{CD4D3A7D-5E27-4139-8483-3B968B7AFA7E}" presName="horzOne" presStyleCnt="0"/>
      <dgm:spPr/>
    </dgm:pt>
    <dgm:pt modelId="{8C973EDE-5CC3-4305-8F87-34AEA260023D}" type="pres">
      <dgm:prSet presAssocID="{D4318CE7-07A9-4C31-9B2F-EF0CAA4AB767}" presName="vertTwo" presStyleCnt="0"/>
      <dgm:spPr/>
    </dgm:pt>
    <dgm:pt modelId="{66D2D1E9-58F0-4A49-A050-AEB384E6871B}" type="pres">
      <dgm:prSet presAssocID="{D4318CE7-07A9-4C31-9B2F-EF0CAA4AB767}" presName="txTwo" presStyleLbl="node2" presStyleIdx="0" presStyleCnt="4">
        <dgm:presLayoutVars>
          <dgm:chPref val="3"/>
        </dgm:presLayoutVars>
      </dgm:prSet>
      <dgm:spPr/>
    </dgm:pt>
    <dgm:pt modelId="{B8F8D67E-268E-4CCE-8466-08217036A54B}" type="pres">
      <dgm:prSet presAssocID="{D4318CE7-07A9-4C31-9B2F-EF0CAA4AB767}" presName="horzTwo" presStyleCnt="0"/>
      <dgm:spPr/>
    </dgm:pt>
    <dgm:pt modelId="{1A55D3F8-6D5D-4F8B-84F3-A940EDBF5314}" type="pres">
      <dgm:prSet presAssocID="{04883AE7-9AD9-4D95-BDD7-9848F82243EE}" presName="sibSpaceTwo" presStyleCnt="0"/>
      <dgm:spPr/>
    </dgm:pt>
    <dgm:pt modelId="{175B0A0E-C414-46B2-AC40-CE299F94DC82}" type="pres">
      <dgm:prSet presAssocID="{692BA84A-B49F-49D2-8E68-4718F9340F4A}" presName="vertTwo" presStyleCnt="0"/>
      <dgm:spPr/>
    </dgm:pt>
    <dgm:pt modelId="{18C86DDE-9E2F-402E-B553-A6E1D428BB08}" type="pres">
      <dgm:prSet presAssocID="{692BA84A-B49F-49D2-8E68-4718F9340F4A}" presName="txTwo" presStyleLbl="node2" presStyleIdx="1" presStyleCnt="4">
        <dgm:presLayoutVars>
          <dgm:chPref val="3"/>
        </dgm:presLayoutVars>
      </dgm:prSet>
      <dgm:spPr/>
    </dgm:pt>
    <dgm:pt modelId="{C7B257BB-D05B-4FCA-BD39-BAFCC579C7D0}" type="pres">
      <dgm:prSet presAssocID="{692BA84A-B49F-49D2-8E68-4718F9340F4A}" presName="horzTwo" presStyleCnt="0"/>
      <dgm:spPr/>
    </dgm:pt>
    <dgm:pt modelId="{3B0834F4-8D05-4F86-AF3B-8D611C5BA785}" type="pres">
      <dgm:prSet presAssocID="{ED304C9E-44CC-47D6-AF1E-1E47031D6DEB}" presName="sibSpaceTwo" presStyleCnt="0"/>
      <dgm:spPr/>
    </dgm:pt>
    <dgm:pt modelId="{6CE02DE5-DE11-4204-A99A-41A37FC960F4}" type="pres">
      <dgm:prSet presAssocID="{58CEB6B0-A749-4729-AD82-CA1AE23D9231}" presName="vertTwo" presStyleCnt="0"/>
      <dgm:spPr/>
    </dgm:pt>
    <dgm:pt modelId="{8A2C918D-59A5-4D66-863D-F35CF43067FC}" type="pres">
      <dgm:prSet presAssocID="{58CEB6B0-A749-4729-AD82-CA1AE23D9231}" presName="txTwo" presStyleLbl="node2" presStyleIdx="2" presStyleCnt="4">
        <dgm:presLayoutVars>
          <dgm:chPref val="3"/>
        </dgm:presLayoutVars>
      </dgm:prSet>
      <dgm:spPr/>
    </dgm:pt>
    <dgm:pt modelId="{ED214540-2024-444B-9106-0EBFB599D411}" type="pres">
      <dgm:prSet presAssocID="{58CEB6B0-A749-4729-AD82-CA1AE23D9231}" presName="horzTwo" presStyleCnt="0"/>
      <dgm:spPr/>
    </dgm:pt>
    <dgm:pt modelId="{F44A62CB-2ECF-4225-9460-0A97A3276C7E}" type="pres">
      <dgm:prSet presAssocID="{43C39AE5-58D1-497A-8C04-97C883A2D5A6}" presName="sibSpaceTwo" presStyleCnt="0"/>
      <dgm:spPr/>
    </dgm:pt>
    <dgm:pt modelId="{80507FFD-C7AB-4791-A440-30C308BDDA15}" type="pres">
      <dgm:prSet presAssocID="{1F31E2D2-2F14-498B-BF29-557F4E799508}" presName="vertTwo" presStyleCnt="0"/>
      <dgm:spPr/>
    </dgm:pt>
    <dgm:pt modelId="{37730E9F-5F45-4CE6-BE61-EC89B197E736}" type="pres">
      <dgm:prSet presAssocID="{1F31E2D2-2F14-498B-BF29-557F4E799508}" presName="txTwo" presStyleLbl="node2" presStyleIdx="3" presStyleCnt="4">
        <dgm:presLayoutVars>
          <dgm:chPref val="3"/>
        </dgm:presLayoutVars>
      </dgm:prSet>
      <dgm:spPr/>
    </dgm:pt>
    <dgm:pt modelId="{F691B048-FA30-416E-B63C-E3794AD04391}" type="pres">
      <dgm:prSet presAssocID="{1F31E2D2-2F14-498B-BF29-557F4E799508}" presName="horzTwo" presStyleCnt="0"/>
      <dgm:spPr/>
    </dgm:pt>
  </dgm:ptLst>
  <dgm:cxnLst>
    <dgm:cxn modelId="{F7A30104-F34A-47E3-8809-E34E664ACCAA}" srcId="{CD4D3A7D-5E27-4139-8483-3B968B7AFA7E}" destId="{692BA84A-B49F-49D2-8E68-4718F9340F4A}" srcOrd="1" destOrd="0" parTransId="{8F5555BE-2947-4029-BD55-C1DD5F708683}" sibTransId="{ED304C9E-44CC-47D6-AF1E-1E47031D6DEB}"/>
    <dgm:cxn modelId="{0B65601A-7643-468D-A328-9B1A47118C78}" type="presOf" srcId="{CD4D3A7D-5E27-4139-8483-3B968B7AFA7E}" destId="{72BEC35B-171D-407A-82A0-CBA9F7CC113E}" srcOrd="0" destOrd="0" presId="urn:microsoft.com/office/officeart/2005/8/layout/hierarchy4"/>
    <dgm:cxn modelId="{6AA0EE23-3F21-4D15-A454-F3DA157E7D57}" type="presOf" srcId="{1F31E2D2-2F14-498B-BF29-557F4E799508}" destId="{37730E9F-5F45-4CE6-BE61-EC89B197E736}" srcOrd="0" destOrd="0" presId="urn:microsoft.com/office/officeart/2005/8/layout/hierarchy4"/>
    <dgm:cxn modelId="{47004934-3062-4FCA-9EF2-AD1A18B10A46}" srcId="{CD4D3A7D-5E27-4139-8483-3B968B7AFA7E}" destId="{1F31E2D2-2F14-498B-BF29-557F4E799508}" srcOrd="3" destOrd="0" parTransId="{C48058E8-1435-4C08-BF5D-32502DF574E5}" sibTransId="{AA787311-D0C8-48C4-AB1F-A9683170C076}"/>
    <dgm:cxn modelId="{0F282236-497E-41BA-92A9-18E82041CB11}" type="presOf" srcId="{FA9D7674-4C46-4677-8E2A-30C5DE062E24}" destId="{C4E53D61-66D1-4723-BA41-ADC14F9956EB}" srcOrd="0" destOrd="0" presId="urn:microsoft.com/office/officeart/2005/8/layout/hierarchy4"/>
    <dgm:cxn modelId="{0ADD625D-C455-4ADE-AFD0-97F0A4C9FBCA}" srcId="{FA9D7674-4C46-4677-8E2A-30C5DE062E24}" destId="{CD4D3A7D-5E27-4139-8483-3B968B7AFA7E}" srcOrd="0" destOrd="0" parTransId="{E5D56FA1-3B34-4DD3-B6D0-D9C9EC12AE4A}" sibTransId="{C6D26EDF-8C49-4EFA-9A79-6EA59591B3C6}"/>
    <dgm:cxn modelId="{E6D24D94-9F8F-499D-A01F-B10C3200AACC}" srcId="{CD4D3A7D-5E27-4139-8483-3B968B7AFA7E}" destId="{58CEB6B0-A749-4729-AD82-CA1AE23D9231}" srcOrd="2" destOrd="0" parTransId="{654CDB43-CD46-48D0-8C3E-965DA415BE7E}" sibTransId="{43C39AE5-58D1-497A-8C04-97C883A2D5A6}"/>
    <dgm:cxn modelId="{EF667EAE-BE94-400C-8097-D72471EFE792}" type="presOf" srcId="{58CEB6B0-A749-4729-AD82-CA1AE23D9231}" destId="{8A2C918D-59A5-4D66-863D-F35CF43067FC}" srcOrd="0" destOrd="0" presId="urn:microsoft.com/office/officeart/2005/8/layout/hierarchy4"/>
    <dgm:cxn modelId="{A5DAB7AF-CAB3-42CC-B0E2-C43F2D605CDE}" type="presOf" srcId="{692BA84A-B49F-49D2-8E68-4718F9340F4A}" destId="{18C86DDE-9E2F-402E-B553-A6E1D428BB08}" srcOrd="0" destOrd="0" presId="urn:microsoft.com/office/officeart/2005/8/layout/hierarchy4"/>
    <dgm:cxn modelId="{9AF53AB2-E9B7-453C-B520-045616348EE9}" srcId="{CD4D3A7D-5E27-4139-8483-3B968B7AFA7E}" destId="{D4318CE7-07A9-4C31-9B2F-EF0CAA4AB767}" srcOrd="0" destOrd="0" parTransId="{9E7B8166-41B6-46DC-80FC-8A1F6D76CF75}" sibTransId="{04883AE7-9AD9-4D95-BDD7-9848F82243EE}"/>
    <dgm:cxn modelId="{46F36DCA-AB5E-45AD-A2D2-AEC43B3E48D9}" type="presOf" srcId="{D4318CE7-07A9-4C31-9B2F-EF0CAA4AB767}" destId="{66D2D1E9-58F0-4A49-A050-AEB384E6871B}" srcOrd="0" destOrd="0" presId="urn:microsoft.com/office/officeart/2005/8/layout/hierarchy4"/>
    <dgm:cxn modelId="{EB5619EA-3896-46A8-AEBF-5C4CD8DCCD98}" type="presParOf" srcId="{C4E53D61-66D1-4723-BA41-ADC14F9956EB}" destId="{6B5F5F07-389C-4DB7-9BFA-635A0DBF2ED3}" srcOrd="0" destOrd="0" presId="urn:microsoft.com/office/officeart/2005/8/layout/hierarchy4"/>
    <dgm:cxn modelId="{064A7290-1BE6-4E56-B3D7-3BBC684D052E}" type="presParOf" srcId="{6B5F5F07-389C-4DB7-9BFA-635A0DBF2ED3}" destId="{72BEC35B-171D-407A-82A0-CBA9F7CC113E}" srcOrd="0" destOrd="0" presId="urn:microsoft.com/office/officeart/2005/8/layout/hierarchy4"/>
    <dgm:cxn modelId="{8ACF7721-EF28-43E6-A879-E1D10C2B538A}" type="presParOf" srcId="{6B5F5F07-389C-4DB7-9BFA-635A0DBF2ED3}" destId="{52E12351-99DD-402E-9790-7364E034B48A}" srcOrd="1" destOrd="0" presId="urn:microsoft.com/office/officeart/2005/8/layout/hierarchy4"/>
    <dgm:cxn modelId="{385DD434-0BEB-4470-AD27-CB36BE46D322}" type="presParOf" srcId="{6B5F5F07-389C-4DB7-9BFA-635A0DBF2ED3}" destId="{AA42C50D-C5E2-48E0-AF1C-BD3F4E196FB1}" srcOrd="2" destOrd="0" presId="urn:microsoft.com/office/officeart/2005/8/layout/hierarchy4"/>
    <dgm:cxn modelId="{ACEF2BD2-85E9-4C62-AD6D-63072E4BF2E0}" type="presParOf" srcId="{AA42C50D-C5E2-48E0-AF1C-BD3F4E196FB1}" destId="{8C973EDE-5CC3-4305-8F87-34AEA260023D}" srcOrd="0" destOrd="0" presId="urn:microsoft.com/office/officeart/2005/8/layout/hierarchy4"/>
    <dgm:cxn modelId="{A3C816F2-1708-4D1D-9662-7FCE563B5A39}" type="presParOf" srcId="{8C973EDE-5CC3-4305-8F87-34AEA260023D}" destId="{66D2D1E9-58F0-4A49-A050-AEB384E6871B}" srcOrd="0" destOrd="0" presId="urn:microsoft.com/office/officeart/2005/8/layout/hierarchy4"/>
    <dgm:cxn modelId="{2B22A455-3D64-491E-88EC-5CD6CD83CC21}" type="presParOf" srcId="{8C973EDE-5CC3-4305-8F87-34AEA260023D}" destId="{B8F8D67E-268E-4CCE-8466-08217036A54B}" srcOrd="1" destOrd="0" presId="urn:microsoft.com/office/officeart/2005/8/layout/hierarchy4"/>
    <dgm:cxn modelId="{E532A888-BEA6-4D0A-ACFF-25D6400C9CDF}" type="presParOf" srcId="{AA42C50D-C5E2-48E0-AF1C-BD3F4E196FB1}" destId="{1A55D3F8-6D5D-4F8B-84F3-A940EDBF5314}" srcOrd="1" destOrd="0" presId="urn:microsoft.com/office/officeart/2005/8/layout/hierarchy4"/>
    <dgm:cxn modelId="{29170851-4D57-42B0-A931-C15B92E18C0D}" type="presParOf" srcId="{AA42C50D-C5E2-48E0-AF1C-BD3F4E196FB1}" destId="{175B0A0E-C414-46B2-AC40-CE299F94DC82}" srcOrd="2" destOrd="0" presId="urn:microsoft.com/office/officeart/2005/8/layout/hierarchy4"/>
    <dgm:cxn modelId="{3A017570-6D44-4F30-ADDD-D997157A86F3}" type="presParOf" srcId="{175B0A0E-C414-46B2-AC40-CE299F94DC82}" destId="{18C86DDE-9E2F-402E-B553-A6E1D428BB08}" srcOrd="0" destOrd="0" presId="urn:microsoft.com/office/officeart/2005/8/layout/hierarchy4"/>
    <dgm:cxn modelId="{3EEA7E3C-C8F7-44A5-A30C-E0147F3204A0}" type="presParOf" srcId="{175B0A0E-C414-46B2-AC40-CE299F94DC82}" destId="{C7B257BB-D05B-4FCA-BD39-BAFCC579C7D0}" srcOrd="1" destOrd="0" presId="urn:microsoft.com/office/officeart/2005/8/layout/hierarchy4"/>
    <dgm:cxn modelId="{FD205040-C849-4983-9C4D-529904CF02BA}" type="presParOf" srcId="{AA42C50D-C5E2-48E0-AF1C-BD3F4E196FB1}" destId="{3B0834F4-8D05-4F86-AF3B-8D611C5BA785}" srcOrd="3" destOrd="0" presId="urn:microsoft.com/office/officeart/2005/8/layout/hierarchy4"/>
    <dgm:cxn modelId="{E9D71856-80BE-4EB9-B6F3-1CF2D2983208}" type="presParOf" srcId="{AA42C50D-C5E2-48E0-AF1C-BD3F4E196FB1}" destId="{6CE02DE5-DE11-4204-A99A-41A37FC960F4}" srcOrd="4" destOrd="0" presId="urn:microsoft.com/office/officeart/2005/8/layout/hierarchy4"/>
    <dgm:cxn modelId="{98CE57D0-F665-4746-AA50-32E34630A9B1}" type="presParOf" srcId="{6CE02DE5-DE11-4204-A99A-41A37FC960F4}" destId="{8A2C918D-59A5-4D66-863D-F35CF43067FC}" srcOrd="0" destOrd="0" presId="urn:microsoft.com/office/officeart/2005/8/layout/hierarchy4"/>
    <dgm:cxn modelId="{27D82E66-7C75-4C18-9E3A-41219F605029}" type="presParOf" srcId="{6CE02DE5-DE11-4204-A99A-41A37FC960F4}" destId="{ED214540-2024-444B-9106-0EBFB599D411}" srcOrd="1" destOrd="0" presId="urn:microsoft.com/office/officeart/2005/8/layout/hierarchy4"/>
    <dgm:cxn modelId="{7B9D7E34-EC8F-47CE-A844-38833CA22C8C}" type="presParOf" srcId="{AA42C50D-C5E2-48E0-AF1C-BD3F4E196FB1}" destId="{F44A62CB-2ECF-4225-9460-0A97A3276C7E}" srcOrd="5" destOrd="0" presId="urn:microsoft.com/office/officeart/2005/8/layout/hierarchy4"/>
    <dgm:cxn modelId="{C146D8FB-A19F-4889-AAF2-C77CF3D89A37}" type="presParOf" srcId="{AA42C50D-C5E2-48E0-AF1C-BD3F4E196FB1}" destId="{80507FFD-C7AB-4791-A440-30C308BDDA15}" srcOrd="6" destOrd="0" presId="urn:microsoft.com/office/officeart/2005/8/layout/hierarchy4"/>
    <dgm:cxn modelId="{7A41D8B1-57D9-4B3A-817F-5A4B9445CF45}" type="presParOf" srcId="{80507FFD-C7AB-4791-A440-30C308BDDA15}" destId="{37730E9F-5F45-4CE6-BE61-EC89B197E736}" srcOrd="0" destOrd="0" presId="urn:microsoft.com/office/officeart/2005/8/layout/hierarchy4"/>
    <dgm:cxn modelId="{B02A84F0-2E62-4C45-8D26-E2BF179CAD30}" type="presParOf" srcId="{80507FFD-C7AB-4791-A440-30C308BDDA15}" destId="{F691B048-FA30-416E-B63C-E3794AD04391}"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3A368B-E97D-45A6-9E49-411E8828D17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C870560-88E7-44B9-9269-DB11856381BF}">
      <dgm:prSet phldrT="[Text]"/>
      <dgm:spPr/>
      <dgm:t>
        <a:bodyPr/>
        <a:lstStyle/>
        <a:p>
          <a:r>
            <a:rPr lang="en-US" b="1" dirty="0">
              <a:latin typeface="Arial" panose="020B0604020202020204" pitchFamily="34" charset="0"/>
              <a:cs typeface="Arial" panose="020B0604020202020204" pitchFamily="34" charset="0"/>
            </a:rPr>
            <a:t>Workforce Development Initiative </a:t>
          </a:r>
        </a:p>
      </dgm:t>
    </dgm:pt>
    <dgm:pt modelId="{4EC48E6F-8C7C-42A1-BB0D-742DC494F4E3}" type="parTrans" cxnId="{A9F9AFCC-B8B1-4F85-A3FC-D13E23F090D1}">
      <dgm:prSet/>
      <dgm:spPr/>
      <dgm:t>
        <a:bodyPr/>
        <a:lstStyle/>
        <a:p>
          <a:endParaRPr lang="en-US"/>
        </a:p>
      </dgm:t>
    </dgm:pt>
    <dgm:pt modelId="{E180B3BE-E5A6-4F15-93BE-43AA72C57B76}" type="sibTrans" cxnId="{A9F9AFCC-B8B1-4F85-A3FC-D13E23F090D1}">
      <dgm:prSet/>
      <dgm:spPr/>
      <dgm:t>
        <a:bodyPr/>
        <a:lstStyle/>
        <a:p>
          <a:endParaRPr lang="en-US"/>
        </a:p>
      </dgm:t>
    </dgm:pt>
    <dgm:pt modelId="{AA560978-3604-4332-BA99-DC0DF69B2FC1}">
      <dgm:prSet/>
      <dgm:spPr/>
      <dgm:t>
        <a:bodyPr/>
        <a:lstStyle/>
        <a:p>
          <a:r>
            <a:rPr lang="en-US" b="1" dirty="0">
              <a:latin typeface="Arial" panose="020B0604020202020204" pitchFamily="34" charset="0"/>
              <a:cs typeface="Arial" panose="020B0604020202020204" pitchFamily="34" charset="0"/>
            </a:rPr>
            <a:t>Latino/Hispanic Engagement </a:t>
          </a:r>
        </a:p>
      </dgm:t>
    </dgm:pt>
    <dgm:pt modelId="{332F158A-5A73-46EE-83ED-64178C0844DE}" type="parTrans" cxnId="{15179A8C-2C9E-41B3-990C-471651D887B0}">
      <dgm:prSet/>
      <dgm:spPr/>
      <dgm:t>
        <a:bodyPr/>
        <a:lstStyle/>
        <a:p>
          <a:endParaRPr lang="en-US"/>
        </a:p>
      </dgm:t>
    </dgm:pt>
    <dgm:pt modelId="{2C787338-A943-422B-8F9F-BC434D010A88}" type="sibTrans" cxnId="{15179A8C-2C9E-41B3-990C-471651D887B0}">
      <dgm:prSet/>
      <dgm:spPr/>
      <dgm:t>
        <a:bodyPr/>
        <a:lstStyle/>
        <a:p>
          <a:endParaRPr lang="en-US"/>
        </a:p>
      </dgm:t>
    </dgm:pt>
    <dgm:pt modelId="{7A254B8E-EEA0-4309-A632-6B93B3A18CFA}">
      <dgm:prSet/>
      <dgm:spPr/>
      <dgm:t>
        <a:bodyPr/>
        <a:lstStyle/>
        <a:p>
          <a:r>
            <a:rPr lang="en-US" b="1" dirty="0">
              <a:latin typeface="Arial" panose="020B0604020202020204" pitchFamily="34" charset="0"/>
              <a:cs typeface="Arial" panose="020B0604020202020204" pitchFamily="34" charset="0"/>
            </a:rPr>
            <a:t>Community Health Workers </a:t>
          </a:r>
        </a:p>
      </dgm:t>
    </dgm:pt>
    <dgm:pt modelId="{95B27084-33B3-4B87-8E44-B3B7FB9F5E8B}" type="parTrans" cxnId="{909A9886-E8FA-40CC-BB5A-6EC7FD816F32}">
      <dgm:prSet/>
      <dgm:spPr/>
      <dgm:t>
        <a:bodyPr/>
        <a:lstStyle/>
        <a:p>
          <a:endParaRPr lang="en-US"/>
        </a:p>
      </dgm:t>
    </dgm:pt>
    <dgm:pt modelId="{C02F2954-0D4B-4A1B-A006-BFE4E5D706DC}" type="sibTrans" cxnId="{909A9886-E8FA-40CC-BB5A-6EC7FD816F32}">
      <dgm:prSet/>
      <dgm:spPr/>
      <dgm:t>
        <a:bodyPr/>
        <a:lstStyle/>
        <a:p>
          <a:endParaRPr lang="en-US"/>
        </a:p>
      </dgm:t>
    </dgm:pt>
    <dgm:pt modelId="{5D770F6E-ABD1-4464-820D-A01D07EF89D4}" type="pres">
      <dgm:prSet presAssocID="{7C3A368B-E97D-45A6-9E49-411E8828D179}" presName="Name0" presStyleCnt="0">
        <dgm:presLayoutVars>
          <dgm:dir/>
          <dgm:resizeHandles val="exact"/>
        </dgm:presLayoutVars>
      </dgm:prSet>
      <dgm:spPr/>
    </dgm:pt>
    <dgm:pt modelId="{BADB22D0-67B1-4DE9-A67C-3EEE8430DACD}" type="pres">
      <dgm:prSet presAssocID="{6C870560-88E7-44B9-9269-DB11856381BF}" presName="compNode" presStyleCnt="0"/>
      <dgm:spPr/>
    </dgm:pt>
    <dgm:pt modelId="{3EC3E4C4-9E8A-4D4F-A12D-91AB5805243F}" type="pres">
      <dgm:prSet presAssocID="{6C870560-88E7-44B9-9269-DB11856381BF}" presName="pictRect" presStyleLbl="node1" presStyleIdx="0" presStyleCnt="3" custLinFactNeighborX="5821" custLinFactNeighborY="569"/>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Users outline"/>
        </a:ext>
      </dgm:extLst>
    </dgm:pt>
    <dgm:pt modelId="{5797EE48-2E1F-4DCD-B500-8935D6D9C89D}" type="pres">
      <dgm:prSet presAssocID="{6C870560-88E7-44B9-9269-DB11856381BF}" presName="textRect" presStyleLbl="revTx" presStyleIdx="0" presStyleCnt="3" custLinFactNeighborX="2952" custLinFactNeighborY="-1766">
        <dgm:presLayoutVars>
          <dgm:bulletEnabled val="1"/>
        </dgm:presLayoutVars>
      </dgm:prSet>
      <dgm:spPr/>
    </dgm:pt>
    <dgm:pt modelId="{CEA2A18B-6C1F-47AA-B25A-3E9A6CC211A7}" type="pres">
      <dgm:prSet presAssocID="{E180B3BE-E5A6-4F15-93BE-43AA72C57B76}" presName="sibTrans" presStyleLbl="sibTrans2D1" presStyleIdx="0" presStyleCnt="0"/>
      <dgm:spPr/>
    </dgm:pt>
    <dgm:pt modelId="{4A6E0AB9-8275-45E8-B66A-451587B2695D}" type="pres">
      <dgm:prSet presAssocID="{AA560978-3604-4332-BA99-DC0DF69B2FC1}" presName="compNode" presStyleCnt="0"/>
      <dgm:spPr/>
    </dgm:pt>
    <dgm:pt modelId="{B89F9342-2CD4-4406-B0CB-F9641A9B4D26}" type="pres">
      <dgm:prSet presAssocID="{AA560978-3604-4332-BA99-DC0DF69B2FC1}" presName="pict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hat outline"/>
        </a:ext>
      </dgm:extLst>
    </dgm:pt>
    <dgm:pt modelId="{3F47DA2F-9D86-4656-BE5B-3B0CBCE99A3D}" type="pres">
      <dgm:prSet presAssocID="{AA560978-3604-4332-BA99-DC0DF69B2FC1}" presName="textRect" presStyleLbl="revTx" presStyleIdx="1" presStyleCnt="3" custLinFactNeighborY="3532">
        <dgm:presLayoutVars>
          <dgm:bulletEnabled val="1"/>
        </dgm:presLayoutVars>
      </dgm:prSet>
      <dgm:spPr/>
    </dgm:pt>
    <dgm:pt modelId="{5134F231-A332-4732-928E-E5E7E62D68A0}" type="pres">
      <dgm:prSet presAssocID="{2C787338-A943-422B-8F9F-BC434D010A88}" presName="sibTrans" presStyleLbl="sibTrans2D1" presStyleIdx="0" presStyleCnt="0"/>
      <dgm:spPr/>
    </dgm:pt>
    <dgm:pt modelId="{99A49741-06C6-4040-9C6B-7C1DE132F38A}" type="pres">
      <dgm:prSet presAssocID="{7A254B8E-EEA0-4309-A632-6B93B3A18CFA}" presName="compNode" presStyleCnt="0"/>
      <dgm:spPr/>
    </dgm:pt>
    <dgm:pt modelId="{1E1D7CF2-F36B-4327-9FD9-7E488E66FC50}" type="pres">
      <dgm:prSet presAssocID="{7A254B8E-EEA0-4309-A632-6B93B3A18CFA}" presName="pict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Link outline"/>
        </a:ext>
      </dgm:extLst>
    </dgm:pt>
    <dgm:pt modelId="{4D757B8F-2785-4818-8394-C0C624C2449F}" type="pres">
      <dgm:prSet presAssocID="{7A254B8E-EEA0-4309-A632-6B93B3A18CFA}" presName="textRect" presStyleLbl="revTx" presStyleIdx="2" presStyleCnt="3" custLinFactNeighborY="6182">
        <dgm:presLayoutVars>
          <dgm:bulletEnabled val="1"/>
        </dgm:presLayoutVars>
      </dgm:prSet>
      <dgm:spPr/>
    </dgm:pt>
  </dgm:ptLst>
  <dgm:cxnLst>
    <dgm:cxn modelId="{93D92B0A-ADA0-4598-A323-CE962488B47B}" type="presOf" srcId="{7A254B8E-EEA0-4309-A632-6B93B3A18CFA}" destId="{4D757B8F-2785-4818-8394-C0C624C2449F}" srcOrd="0" destOrd="0" presId="urn:microsoft.com/office/officeart/2005/8/layout/pList1"/>
    <dgm:cxn modelId="{BA700911-7668-4269-8AD7-EAAAED101923}" type="presOf" srcId="{AA560978-3604-4332-BA99-DC0DF69B2FC1}" destId="{3F47DA2F-9D86-4656-BE5B-3B0CBCE99A3D}" srcOrd="0" destOrd="0" presId="urn:microsoft.com/office/officeart/2005/8/layout/pList1"/>
    <dgm:cxn modelId="{DF972246-27B5-4E18-ACC5-0FB77AEA1356}" type="presOf" srcId="{E180B3BE-E5A6-4F15-93BE-43AA72C57B76}" destId="{CEA2A18B-6C1F-47AA-B25A-3E9A6CC211A7}" srcOrd="0" destOrd="0" presId="urn:microsoft.com/office/officeart/2005/8/layout/pList1"/>
    <dgm:cxn modelId="{909A9886-E8FA-40CC-BB5A-6EC7FD816F32}" srcId="{7C3A368B-E97D-45A6-9E49-411E8828D179}" destId="{7A254B8E-EEA0-4309-A632-6B93B3A18CFA}" srcOrd="2" destOrd="0" parTransId="{95B27084-33B3-4B87-8E44-B3B7FB9F5E8B}" sibTransId="{C02F2954-0D4B-4A1B-A006-BFE4E5D706DC}"/>
    <dgm:cxn modelId="{53B16287-3FE6-41E5-905E-230EF20E8B08}" type="presOf" srcId="{2C787338-A943-422B-8F9F-BC434D010A88}" destId="{5134F231-A332-4732-928E-E5E7E62D68A0}" srcOrd="0" destOrd="0" presId="urn:microsoft.com/office/officeart/2005/8/layout/pList1"/>
    <dgm:cxn modelId="{15179A8C-2C9E-41B3-990C-471651D887B0}" srcId="{7C3A368B-E97D-45A6-9E49-411E8828D179}" destId="{AA560978-3604-4332-BA99-DC0DF69B2FC1}" srcOrd="1" destOrd="0" parTransId="{332F158A-5A73-46EE-83ED-64178C0844DE}" sibTransId="{2C787338-A943-422B-8F9F-BC434D010A88}"/>
    <dgm:cxn modelId="{060809B7-35C9-4859-BAA6-0831A44D7AC4}" type="presOf" srcId="{7C3A368B-E97D-45A6-9E49-411E8828D179}" destId="{5D770F6E-ABD1-4464-820D-A01D07EF89D4}" srcOrd="0" destOrd="0" presId="urn:microsoft.com/office/officeart/2005/8/layout/pList1"/>
    <dgm:cxn modelId="{A9F9AFCC-B8B1-4F85-A3FC-D13E23F090D1}" srcId="{7C3A368B-E97D-45A6-9E49-411E8828D179}" destId="{6C870560-88E7-44B9-9269-DB11856381BF}" srcOrd="0" destOrd="0" parTransId="{4EC48E6F-8C7C-42A1-BB0D-742DC494F4E3}" sibTransId="{E180B3BE-E5A6-4F15-93BE-43AA72C57B76}"/>
    <dgm:cxn modelId="{CEC1DFDB-90D2-4E8E-B699-973840A41A42}" type="presOf" srcId="{6C870560-88E7-44B9-9269-DB11856381BF}" destId="{5797EE48-2E1F-4DCD-B500-8935D6D9C89D}" srcOrd="0" destOrd="0" presId="urn:microsoft.com/office/officeart/2005/8/layout/pList1"/>
    <dgm:cxn modelId="{3497ADA1-4B2D-43AF-A795-F6614FD75921}" type="presParOf" srcId="{5D770F6E-ABD1-4464-820D-A01D07EF89D4}" destId="{BADB22D0-67B1-4DE9-A67C-3EEE8430DACD}" srcOrd="0" destOrd="0" presId="urn:microsoft.com/office/officeart/2005/8/layout/pList1"/>
    <dgm:cxn modelId="{2BB2EC22-8969-44BD-95F3-B9891B09420A}" type="presParOf" srcId="{BADB22D0-67B1-4DE9-A67C-3EEE8430DACD}" destId="{3EC3E4C4-9E8A-4D4F-A12D-91AB5805243F}" srcOrd="0" destOrd="0" presId="urn:microsoft.com/office/officeart/2005/8/layout/pList1"/>
    <dgm:cxn modelId="{CD7C9A0A-8ADD-4CED-AED7-8116122E83FF}" type="presParOf" srcId="{BADB22D0-67B1-4DE9-A67C-3EEE8430DACD}" destId="{5797EE48-2E1F-4DCD-B500-8935D6D9C89D}" srcOrd="1" destOrd="0" presId="urn:microsoft.com/office/officeart/2005/8/layout/pList1"/>
    <dgm:cxn modelId="{39B4BF3F-270A-4BC1-8561-CAEF986BDB32}" type="presParOf" srcId="{5D770F6E-ABD1-4464-820D-A01D07EF89D4}" destId="{CEA2A18B-6C1F-47AA-B25A-3E9A6CC211A7}" srcOrd="1" destOrd="0" presId="urn:microsoft.com/office/officeart/2005/8/layout/pList1"/>
    <dgm:cxn modelId="{06747D7F-E224-4E4E-83A9-232F12A3B999}" type="presParOf" srcId="{5D770F6E-ABD1-4464-820D-A01D07EF89D4}" destId="{4A6E0AB9-8275-45E8-B66A-451587B2695D}" srcOrd="2" destOrd="0" presId="urn:microsoft.com/office/officeart/2005/8/layout/pList1"/>
    <dgm:cxn modelId="{5461E5D8-7A8C-409B-AF04-EB9640602778}" type="presParOf" srcId="{4A6E0AB9-8275-45E8-B66A-451587B2695D}" destId="{B89F9342-2CD4-4406-B0CB-F9641A9B4D26}" srcOrd="0" destOrd="0" presId="urn:microsoft.com/office/officeart/2005/8/layout/pList1"/>
    <dgm:cxn modelId="{606A3C78-E4BA-4B1A-83E1-C482CA7EBAB3}" type="presParOf" srcId="{4A6E0AB9-8275-45E8-B66A-451587B2695D}" destId="{3F47DA2F-9D86-4656-BE5B-3B0CBCE99A3D}" srcOrd="1" destOrd="0" presId="urn:microsoft.com/office/officeart/2005/8/layout/pList1"/>
    <dgm:cxn modelId="{77908EF4-ACBD-42A1-9AB0-57407D8A1C21}" type="presParOf" srcId="{5D770F6E-ABD1-4464-820D-A01D07EF89D4}" destId="{5134F231-A332-4732-928E-E5E7E62D68A0}" srcOrd="3" destOrd="0" presId="urn:microsoft.com/office/officeart/2005/8/layout/pList1"/>
    <dgm:cxn modelId="{441AE8F8-B7A3-44C2-8F93-0649C4D952E1}" type="presParOf" srcId="{5D770F6E-ABD1-4464-820D-A01D07EF89D4}" destId="{99A49741-06C6-4040-9C6B-7C1DE132F38A}" srcOrd="4" destOrd="0" presId="urn:microsoft.com/office/officeart/2005/8/layout/pList1"/>
    <dgm:cxn modelId="{32826BFF-764F-434D-813C-3BD9414D2B50}" type="presParOf" srcId="{99A49741-06C6-4040-9C6B-7C1DE132F38A}" destId="{1E1D7CF2-F36B-4327-9FD9-7E488E66FC50}" srcOrd="0" destOrd="0" presId="urn:microsoft.com/office/officeart/2005/8/layout/pList1"/>
    <dgm:cxn modelId="{EABFC63D-52A1-40E0-99D4-B9AFDB9564CC}" type="presParOf" srcId="{99A49741-06C6-4040-9C6B-7C1DE132F38A}" destId="{4D757B8F-2785-4818-8394-C0C624C2449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5D5DF-2610-42E1-AE50-7B356CBBA7DC}">
      <dsp:nvSpPr>
        <dsp:cNvPr id="0" name=""/>
        <dsp:cNvSpPr/>
      </dsp:nvSpPr>
      <dsp:spPr>
        <a:xfrm>
          <a:off x="1752" y="2082"/>
          <a:ext cx="10842767" cy="2205545"/>
        </a:xfrm>
        <a:prstGeom prst="roundRect">
          <a:avLst>
            <a:gd name="adj" fmla="val 10000"/>
          </a:avLst>
        </a:prstGeom>
        <a:solidFill>
          <a:srgbClr val="C196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Population Health Division</a:t>
          </a:r>
        </a:p>
        <a:p>
          <a:pPr marL="0" lvl="0" indent="0" algn="ctr" defTabSz="1244600">
            <a:lnSpc>
              <a:spcPct val="90000"/>
            </a:lnSpc>
            <a:spcBef>
              <a:spcPct val="0"/>
            </a:spcBef>
            <a:spcAft>
              <a:spcPct val="35000"/>
            </a:spcAft>
            <a:buNone/>
          </a:pPr>
          <a:r>
            <a:rPr lang="en-US" sz="2000" b="1" kern="1200" dirty="0"/>
            <a:t> </a:t>
          </a:r>
        </a:p>
      </dsp:txBody>
      <dsp:txXfrm>
        <a:off x="66350" y="66680"/>
        <a:ext cx="10713571" cy="2076349"/>
      </dsp:txXfrm>
    </dsp:sp>
    <dsp:sp modelId="{39DCDF34-1680-49A9-A475-6FEE4B091367}">
      <dsp:nvSpPr>
        <dsp:cNvPr id="0" name=""/>
        <dsp:cNvSpPr/>
      </dsp:nvSpPr>
      <dsp:spPr>
        <a:xfrm>
          <a:off x="0" y="2492639"/>
          <a:ext cx="2550039" cy="2205545"/>
        </a:xfrm>
        <a:prstGeom prst="roundRect">
          <a:avLst>
            <a:gd name="adj" fmla="val 10000"/>
          </a:avLst>
        </a:prstGeom>
        <a:solidFill>
          <a:srgbClr val="211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100000"/>
            </a:lnSpc>
            <a:spcBef>
              <a:spcPct val="0"/>
            </a:spcBef>
            <a:spcAft>
              <a:spcPts val="0"/>
            </a:spcAft>
            <a:buNone/>
          </a:pPr>
          <a:r>
            <a:rPr lang="en-US" sz="1800" b="1" kern="1200" dirty="0"/>
            <a:t>Office of </a:t>
          </a:r>
        </a:p>
        <a:p>
          <a:pPr marL="0" lvl="0" indent="0" algn="ctr" defTabSz="800100">
            <a:lnSpc>
              <a:spcPct val="100000"/>
            </a:lnSpc>
            <a:spcBef>
              <a:spcPct val="0"/>
            </a:spcBef>
            <a:spcAft>
              <a:spcPts val="0"/>
            </a:spcAft>
            <a:buNone/>
          </a:pPr>
          <a:r>
            <a:rPr lang="en-US" sz="1800" b="1" kern="1200" dirty="0"/>
            <a:t>Health Equity</a:t>
          </a:r>
        </a:p>
        <a:p>
          <a:pPr marL="0" lvl="0" indent="0" algn="ctr" defTabSz="800100">
            <a:lnSpc>
              <a:spcPct val="90000"/>
            </a:lnSpc>
            <a:spcBef>
              <a:spcPct val="0"/>
            </a:spcBef>
            <a:spcAft>
              <a:spcPct val="35000"/>
            </a:spcAft>
            <a:buNone/>
          </a:pPr>
          <a:endParaRPr lang="en-US" sz="1800" b="1" kern="1200" dirty="0"/>
        </a:p>
      </dsp:txBody>
      <dsp:txXfrm>
        <a:off x="64598" y="2557237"/>
        <a:ext cx="2420843" cy="2076349"/>
      </dsp:txXfrm>
    </dsp:sp>
    <dsp:sp modelId="{91B764BA-348B-4B40-AEDB-AE23398A94F7}">
      <dsp:nvSpPr>
        <dsp:cNvPr id="0" name=""/>
        <dsp:cNvSpPr/>
      </dsp:nvSpPr>
      <dsp:spPr>
        <a:xfrm>
          <a:off x="2765995" y="2492639"/>
          <a:ext cx="2550039" cy="2205545"/>
        </a:xfrm>
        <a:prstGeom prst="roundRect">
          <a:avLst>
            <a:gd name="adj" fmla="val 10000"/>
          </a:avLst>
        </a:prstGeom>
        <a:solidFill>
          <a:srgbClr val="211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100000"/>
            </a:lnSpc>
            <a:spcBef>
              <a:spcPct val="0"/>
            </a:spcBef>
            <a:spcAft>
              <a:spcPts val="0"/>
            </a:spcAft>
            <a:buNone/>
          </a:pPr>
          <a:r>
            <a:rPr lang="en-US" sz="1800" b="1" kern="1200" dirty="0"/>
            <a:t>Office of </a:t>
          </a:r>
        </a:p>
        <a:p>
          <a:pPr marL="0" lvl="0" indent="0" algn="ctr" defTabSz="533400">
            <a:lnSpc>
              <a:spcPct val="100000"/>
            </a:lnSpc>
            <a:spcBef>
              <a:spcPct val="0"/>
            </a:spcBef>
            <a:spcAft>
              <a:spcPts val="0"/>
            </a:spcAft>
            <a:buNone/>
          </a:pPr>
          <a:r>
            <a:rPr lang="en-US" sz="1800" b="1" kern="1200" dirty="0"/>
            <a:t>Chronic Disease </a:t>
          </a:r>
        </a:p>
        <a:p>
          <a:pPr marL="0" lvl="0" indent="0" algn="ctr" defTabSz="533400">
            <a:lnSpc>
              <a:spcPct val="100000"/>
            </a:lnSpc>
            <a:spcBef>
              <a:spcPct val="0"/>
            </a:spcBef>
            <a:spcAft>
              <a:spcPts val="0"/>
            </a:spcAft>
            <a:buNone/>
          </a:pPr>
          <a:r>
            <a:rPr lang="en-US" sz="1800" b="1" kern="1200" dirty="0"/>
            <a:t>Policy &amp; Prevention</a:t>
          </a:r>
        </a:p>
        <a:p>
          <a:pPr marL="0" lvl="0" indent="0" algn="ctr" defTabSz="533400">
            <a:lnSpc>
              <a:spcPct val="90000"/>
            </a:lnSpc>
            <a:spcBef>
              <a:spcPct val="0"/>
            </a:spcBef>
            <a:spcAft>
              <a:spcPct val="35000"/>
            </a:spcAft>
            <a:buNone/>
          </a:pPr>
          <a:endParaRPr lang="en-US" sz="1200" b="1" kern="1200" dirty="0"/>
        </a:p>
      </dsp:txBody>
      <dsp:txXfrm>
        <a:off x="2830593" y="2557237"/>
        <a:ext cx="2420843" cy="2076349"/>
      </dsp:txXfrm>
    </dsp:sp>
    <dsp:sp modelId="{02DB53B5-ED3B-48A8-A4FB-BFD59ACB19EC}">
      <dsp:nvSpPr>
        <dsp:cNvPr id="0" name=""/>
        <dsp:cNvSpPr/>
      </dsp:nvSpPr>
      <dsp:spPr>
        <a:xfrm>
          <a:off x="5530238" y="2492639"/>
          <a:ext cx="2550039" cy="2205545"/>
        </a:xfrm>
        <a:prstGeom prst="roundRect">
          <a:avLst>
            <a:gd name="adj" fmla="val 10000"/>
          </a:avLst>
        </a:prstGeom>
        <a:solidFill>
          <a:srgbClr val="211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t>Office of Violence Prevention</a:t>
          </a:r>
        </a:p>
      </dsp:txBody>
      <dsp:txXfrm>
        <a:off x="5594836" y="2557237"/>
        <a:ext cx="2420843" cy="2076349"/>
      </dsp:txXfrm>
    </dsp:sp>
    <dsp:sp modelId="{3F532DEC-BC0E-47EE-B864-3E79966C9044}">
      <dsp:nvSpPr>
        <dsp:cNvPr id="0" name=""/>
        <dsp:cNvSpPr/>
      </dsp:nvSpPr>
      <dsp:spPr>
        <a:xfrm>
          <a:off x="8294480" y="2492639"/>
          <a:ext cx="2550039" cy="2205545"/>
        </a:xfrm>
        <a:prstGeom prst="roundRect">
          <a:avLst>
            <a:gd name="adj" fmla="val 10000"/>
          </a:avLst>
        </a:prstGeom>
        <a:solidFill>
          <a:srgbClr val="211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t>Division </a:t>
          </a:r>
        </a:p>
        <a:p>
          <a:pPr marL="0" lvl="0" indent="0" algn="ctr" defTabSz="800100">
            <a:lnSpc>
              <a:spcPct val="100000"/>
            </a:lnSpc>
            <a:spcBef>
              <a:spcPct val="0"/>
            </a:spcBef>
            <a:spcAft>
              <a:spcPts val="0"/>
            </a:spcAft>
            <a:buNone/>
          </a:pPr>
          <a:r>
            <a:rPr lang="en-US" sz="1800" b="1" kern="1200" dirty="0"/>
            <a:t>Initiatives</a:t>
          </a:r>
          <a:endParaRPr lang="en-US" sz="2000" b="1" kern="1200" dirty="0"/>
        </a:p>
      </dsp:txBody>
      <dsp:txXfrm>
        <a:off x="8359078" y="2557237"/>
        <a:ext cx="2420843" cy="2076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EC35B-171D-407A-82A0-CBA9F7CC113E}">
      <dsp:nvSpPr>
        <dsp:cNvPr id="0" name=""/>
        <dsp:cNvSpPr/>
      </dsp:nvSpPr>
      <dsp:spPr>
        <a:xfrm>
          <a:off x="3500" y="36435"/>
          <a:ext cx="10826423" cy="2279707"/>
        </a:xfrm>
        <a:prstGeom prst="roundRect">
          <a:avLst>
            <a:gd name="adj" fmla="val 10000"/>
          </a:avLst>
        </a:prstGeom>
        <a:solidFill>
          <a:srgbClr val="3430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Office of Health Equity</a:t>
          </a:r>
        </a:p>
        <a:p>
          <a:pPr marL="0" lvl="0" indent="0" algn="ctr" defTabSz="1244600">
            <a:lnSpc>
              <a:spcPct val="90000"/>
            </a:lnSpc>
            <a:spcBef>
              <a:spcPct val="0"/>
            </a:spcBef>
            <a:spcAft>
              <a:spcPct val="35000"/>
            </a:spcAft>
            <a:buNone/>
          </a:pPr>
          <a:endParaRPr lang="en-US" sz="1400" b="1" kern="1200" dirty="0"/>
        </a:p>
      </dsp:txBody>
      <dsp:txXfrm>
        <a:off x="70270" y="103205"/>
        <a:ext cx="10692883" cy="2146167"/>
      </dsp:txXfrm>
    </dsp:sp>
    <dsp:sp modelId="{66D2D1E9-58F0-4A49-A050-AEB384E6871B}">
      <dsp:nvSpPr>
        <dsp:cNvPr id="0" name=""/>
        <dsp:cNvSpPr/>
      </dsp:nvSpPr>
      <dsp:spPr>
        <a:xfrm>
          <a:off x="1750" y="2566699"/>
          <a:ext cx="2546195" cy="227970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dirty="0"/>
            <a:t>Village </a:t>
          </a:r>
          <a:r>
            <a:rPr lang="en-US" sz="1800" b="1" kern="1200" dirty="0" err="1"/>
            <a:t>HeartBEAT</a:t>
          </a:r>
          <a:endParaRPr lang="en-US" sz="1800" b="1" kern="1200" dirty="0"/>
        </a:p>
      </dsp:txBody>
      <dsp:txXfrm>
        <a:off x="68520" y="2633469"/>
        <a:ext cx="2412655" cy="2146167"/>
      </dsp:txXfrm>
    </dsp:sp>
    <dsp:sp modelId="{18C86DDE-9E2F-402E-B553-A6E1D428BB08}">
      <dsp:nvSpPr>
        <dsp:cNvPr id="0" name=""/>
        <dsp:cNvSpPr/>
      </dsp:nvSpPr>
      <dsp:spPr>
        <a:xfrm>
          <a:off x="2761826" y="2566699"/>
          <a:ext cx="2546195" cy="227970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dirty="0"/>
            <a:t>Community </a:t>
          </a:r>
        </a:p>
        <a:p>
          <a:pPr marL="0" lvl="0" indent="0" algn="ctr" defTabSz="800100">
            <a:lnSpc>
              <a:spcPct val="90000"/>
            </a:lnSpc>
            <a:spcBef>
              <a:spcPct val="0"/>
            </a:spcBef>
            <a:spcAft>
              <a:spcPts val="0"/>
            </a:spcAft>
            <a:buNone/>
          </a:pPr>
          <a:r>
            <a:rPr lang="en-US" sz="1800" b="1" kern="1200" dirty="0"/>
            <a:t>Engagement &amp; Strategic Partnerships </a:t>
          </a:r>
        </a:p>
      </dsp:txBody>
      <dsp:txXfrm>
        <a:off x="2828596" y="2633469"/>
        <a:ext cx="2412655" cy="2146167"/>
      </dsp:txXfrm>
    </dsp:sp>
    <dsp:sp modelId="{8A2C918D-59A5-4D66-863D-F35CF43067FC}">
      <dsp:nvSpPr>
        <dsp:cNvPr id="0" name=""/>
        <dsp:cNvSpPr/>
      </dsp:nvSpPr>
      <dsp:spPr>
        <a:xfrm>
          <a:off x="5521902" y="2566699"/>
          <a:ext cx="2546195" cy="227970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t>Community Health Worker Initiative </a:t>
          </a:r>
        </a:p>
      </dsp:txBody>
      <dsp:txXfrm>
        <a:off x="5588672" y="2633469"/>
        <a:ext cx="2412655" cy="2146167"/>
      </dsp:txXfrm>
    </dsp:sp>
    <dsp:sp modelId="{37730E9F-5F45-4CE6-BE61-EC89B197E736}">
      <dsp:nvSpPr>
        <dsp:cNvPr id="0" name=""/>
        <dsp:cNvSpPr/>
      </dsp:nvSpPr>
      <dsp:spPr>
        <a:xfrm>
          <a:off x="8281978" y="2566699"/>
          <a:ext cx="2546195" cy="227970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Improving Community Outcomes 4 Maternal and Child Health (ICO4MCH)</a:t>
          </a:r>
        </a:p>
      </dsp:txBody>
      <dsp:txXfrm>
        <a:off x="8348748" y="2633469"/>
        <a:ext cx="2412655" cy="2146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3E4C4-9E8A-4D4F-A12D-91AB5805243F}">
      <dsp:nvSpPr>
        <dsp:cNvPr id="0" name=""/>
        <dsp:cNvSpPr/>
      </dsp:nvSpPr>
      <dsp:spPr>
        <a:xfrm>
          <a:off x="184434" y="1241710"/>
          <a:ext cx="3134491" cy="2159664"/>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7EE48-2E1F-4DCD-B500-8935D6D9C89D}">
      <dsp:nvSpPr>
        <dsp:cNvPr id="0" name=""/>
        <dsp:cNvSpPr/>
      </dsp:nvSpPr>
      <dsp:spPr>
        <a:xfrm>
          <a:off x="94505" y="3368549"/>
          <a:ext cx="3134491" cy="116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Workforce Development Initiative </a:t>
          </a:r>
        </a:p>
      </dsp:txBody>
      <dsp:txXfrm>
        <a:off x="94505" y="3368549"/>
        <a:ext cx="3134491" cy="1162896"/>
      </dsp:txXfrm>
    </dsp:sp>
    <dsp:sp modelId="{B89F9342-2CD4-4406-B0CB-F9641A9B4D26}">
      <dsp:nvSpPr>
        <dsp:cNvPr id="0" name=""/>
        <dsp:cNvSpPr/>
      </dsp:nvSpPr>
      <dsp:spPr>
        <a:xfrm>
          <a:off x="3450048" y="1229421"/>
          <a:ext cx="3134491" cy="2159664"/>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7DA2F-9D86-4656-BE5B-3B0CBCE99A3D}">
      <dsp:nvSpPr>
        <dsp:cNvPr id="0" name=""/>
        <dsp:cNvSpPr/>
      </dsp:nvSpPr>
      <dsp:spPr>
        <a:xfrm>
          <a:off x="3450048" y="3430160"/>
          <a:ext cx="3134491" cy="116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Latino/Hispanic Engagement </a:t>
          </a:r>
        </a:p>
      </dsp:txBody>
      <dsp:txXfrm>
        <a:off x="3450048" y="3430160"/>
        <a:ext cx="3134491" cy="1162896"/>
      </dsp:txXfrm>
    </dsp:sp>
    <dsp:sp modelId="{1E1D7CF2-F36B-4327-9FD9-7E488E66FC50}">
      <dsp:nvSpPr>
        <dsp:cNvPr id="0" name=""/>
        <dsp:cNvSpPr/>
      </dsp:nvSpPr>
      <dsp:spPr>
        <a:xfrm>
          <a:off x="6898120" y="1229421"/>
          <a:ext cx="3134491" cy="2159664"/>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757B8F-2785-4818-8394-C0C624C2449F}">
      <dsp:nvSpPr>
        <dsp:cNvPr id="0" name=""/>
        <dsp:cNvSpPr/>
      </dsp:nvSpPr>
      <dsp:spPr>
        <a:xfrm>
          <a:off x="6898120" y="3460976"/>
          <a:ext cx="3134491" cy="116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Community Health Workers </a:t>
          </a:r>
        </a:p>
      </dsp:txBody>
      <dsp:txXfrm>
        <a:off x="6898120" y="3460976"/>
        <a:ext cx="3134491" cy="11628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626D0-59F6-4A80-9B7C-A8807F9BE685}"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67287-44DE-49C1-B051-24CD11B44850}" type="slidenum">
              <a:rPr lang="en-US" smtClean="0"/>
              <a:t>‹#›</a:t>
            </a:fld>
            <a:endParaRPr lang="en-US"/>
          </a:p>
        </p:txBody>
      </p:sp>
    </p:spTree>
    <p:extLst>
      <p:ext uri="{BB962C8B-B14F-4D97-AF65-F5344CB8AC3E}">
        <p14:creationId xmlns:p14="http://schemas.microsoft.com/office/powerpoint/2010/main" val="375405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excited to be here; first Cure MD conference! Our team is excited to join the cure md community (go live date Nov 2023)</a:t>
            </a:r>
          </a:p>
        </p:txBody>
      </p:sp>
      <p:sp>
        <p:nvSpPr>
          <p:cNvPr id="4" name="Slide Number Placeholder 3"/>
          <p:cNvSpPr>
            <a:spLocks noGrp="1"/>
          </p:cNvSpPr>
          <p:nvPr>
            <p:ph type="sldNum" sz="quarter" idx="5"/>
          </p:nvPr>
        </p:nvSpPr>
        <p:spPr/>
        <p:txBody>
          <a:bodyPr/>
          <a:lstStyle/>
          <a:p>
            <a:fld id="{DC067287-44DE-49C1-B051-24CD11B44850}" type="slidenum">
              <a:rPr lang="en-US" smtClean="0"/>
              <a:t>1</a:t>
            </a:fld>
            <a:endParaRPr lang="en-US"/>
          </a:p>
        </p:txBody>
      </p:sp>
    </p:spTree>
    <p:extLst>
      <p:ext uri="{BB962C8B-B14F-4D97-AF65-F5344CB8AC3E}">
        <p14:creationId xmlns:p14="http://schemas.microsoft.com/office/powerpoint/2010/main" val="296054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18</a:t>
            </a:fld>
            <a:endParaRPr lang="en-US"/>
          </a:p>
        </p:txBody>
      </p:sp>
    </p:spTree>
    <p:extLst>
      <p:ext uri="{BB962C8B-B14F-4D97-AF65-F5344CB8AC3E}">
        <p14:creationId xmlns:p14="http://schemas.microsoft.com/office/powerpoint/2010/main" val="421360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19</a:t>
            </a:fld>
            <a:endParaRPr lang="en-US"/>
          </a:p>
        </p:txBody>
      </p:sp>
    </p:spTree>
    <p:extLst>
      <p:ext uri="{BB962C8B-B14F-4D97-AF65-F5344CB8AC3E}">
        <p14:creationId xmlns:p14="http://schemas.microsoft.com/office/powerpoint/2010/main" val="27964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20</a:t>
            </a:fld>
            <a:endParaRPr lang="en-US"/>
          </a:p>
        </p:txBody>
      </p:sp>
    </p:spTree>
    <p:extLst>
      <p:ext uri="{BB962C8B-B14F-4D97-AF65-F5344CB8AC3E}">
        <p14:creationId xmlns:p14="http://schemas.microsoft.com/office/powerpoint/2010/main" val="224961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23</a:t>
            </a:fld>
            <a:endParaRPr lang="en-US"/>
          </a:p>
        </p:txBody>
      </p:sp>
    </p:spTree>
    <p:extLst>
      <p:ext uri="{BB962C8B-B14F-4D97-AF65-F5344CB8AC3E}">
        <p14:creationId xmlns:p14="http://schemas.microsoft.com/office/powerpoint/2010/main" val="85972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24</a:t>
            </a:fld>
            <a:endParaRPr lang="en-US"/>
          </a:p>
        </p:txBody>
      </p:sp>
    </p:spTree>
    <p:extLst>
      <p:ext uri="{BB962C8B-B14F-4D97-AF65-F5344CB8AC3E}">
        <p14:creationId xmlns:p14="http://schemas.microsoft.com/office/powerpoint/2010/main" val="382124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25</a:t>
            </a:fld>
            <a:endParaRPr lang="en-US"/>
          </a:p>
        </p:txBody>
      </p:sp>
    </p:spTree>
    <p:extLst>
      <p:ext uri="{BB962C8B-B14F-4D97-AF65-F5344CB8AC3E}">
        <p14:creationId xmlns:p14="http://schemas.microsoft.com/office/powerpoint/2010/main" val="238902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29</a:t>
            </a:fld>
            <a:endParaRPr lang="en-US"/>
          </a:p>
        </p:txBody>
      </p:sp>
    </p:spTree>
    <p:extLst>
      <p:ext uri="{BB962C8B-B14F-4D97-AF65-F5344CB8AC3E}">
        <p14:creationId xmlns:p14="http://schemas.microsoft.com/office/powerpoint/2010/main" val="4024975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31</a:t>
            </a:fld>
            <a:endParaRPr lang="en-US"/>
          </a:p>
        </p:txBody>
      </p:sp>
    </p:spTree>
    <p:extLst>
      <p:ext uri="{BB962C8B-B14F-4D97-AF65-F5344CB8AC3E}">
        <p14:creationId xmlns:p14="http://schemas.microsoft.com/office/powerpoint/2010/main" val="126181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33</a:t>
            </a:fld>
            <a:endParaRPr lang="en-US"/>
          </a:p>
        </p:txBody>
      </p:sp>
    </p:spTree>
    <p:extLst>
      <p:ext uri="{BB962C8B-B14F-4D97-AF65-F5344CB8AC3E}">
        <p14:creationId xmlns:p14="http://schemas.microsoft.com/office/powerpoint/2010/main" val="352009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3</a:t>
            </a:fld>
            <a:endParaRPr lang="en-US"/>
          </a:p>
        </p:txBody>
      </p:sp>
    </p:spTree>
    <p:extLst>
      <p:ext uri="{BB962C8B-B14F-4D97-AF65-F5344CB8AC3E}">
        <p14:creationId xmlns:p14="http://schemas.microsoft.com/office/powerpoint/2010/main" val="204269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F2E70D-8F3E-4A24-97D2-BBE07BFC3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31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5</a:t>
            </a:fld>
            <a:endParaRPr lang="en-US"/>
          </a:p>
        </p:txBody>
      </p:sp>
    </p:spTree>
    <p:extLst>
      <p:ext uri="{BB962C8B-B14F-4D97-AF65-F5344CB8AC3E}">
        <p14:creationId xmlns:p14="http://schemas.microsoft.com/office/powerpoint/2010/main" val="278242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7</a:t>
            </a:fld>
            <a:endParaRPr lang="en-US"/>
          </a:p>
        </p:txBody>
      </p:sp>
    </p:spTree>
    <p:extLst>
      <p:ext uri="{BB962C8B-B14F-4D97-AF65-F5344CB8AC3E}">
        <p14:creationId xmlns:p14="http://schemas.microsoft.com/office/powerpoint/2010/main" val="144946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10</a:t>
            </a:fld>
            <a:endParaRPr lang="en-US"/>
          </a:p>
        </p:txBody>
      </p:sp>
    </p:spTree>
    <p:extLst>
      <p:ext uri="{BB962C8B-B14F-4D97-AF65-F5344CB8AC3E}">
        <p14:creationId xmlns:p14="http://schemas.microsoft.com/office/powerpoint/2010/main" val="185859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11</a:t>
            </a:fld>
            <a:endParaRPr lang="en-US"/>
          </a:p>
        </p:txBody>
      </p:sp>
    </p:spTree>
    <p:extLst>
      <p:ext uri="{BB962C8B-B14F-4D97-AF65-F5344CB8AC3E}">
        <p14:creationId xmlns:p14="http://schemas.microsoft.com/office/powerpoint/2010/main" val="234910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12</a:t>
            </a:fld>
            <a:endParaRPr lang="en-US"/>
          </a:p>
        </p:txBody>
      </p:sp>
    </p:spTree>
    <p:extLst>
      <p:ext uri="{BB962C8B-B14F-4D97-AF65-F5344CB8AC3E}">
        <p14:creationId xmlns:p14="http://schemas.microsoft.com/office/powerpoint/2010/main" val="6164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67287-44DE-49C1-B051-24CD11B44850}" type="slidenum">
              <a:rPr lang="en-US" smtClean="0"/>
              <a:t>17</a:t>
            </a:fld>
            <a:endParaRPr lang="en-US"/>
          </a:p>
        </p:txBody>
      </p:sp>
    </p:spTree>
    <p:extLst>
      <p:ext uri="{BB962C8B-B14F-4D97-AF65-F5344CB8AC3E}">
        <p14:creationId xmlns:p14="http://schemas.microsoft.com/office/powerpoint/2010/main" val="306050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7FBC-0A40-489D-1B52-36F3E7EF0F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27764-6F3B-2577-E39D-DD6561A04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46299-ABC3-3EB3-8894-6425EAD74208}"/>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5" name="Footer Placeholder 4">
            <a:extLst>
              <a:ext uri="{FF2B5EF4-FFF2-40B4-BE49-F238E27FC236}">
                <a16:creationId xmlns:a16="http://schemas.microsoft.com/office/drawing/2014/main" id="{6E090CF5-468D-1BEC-E9E7-5BF17D80B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02677-D94B-B838-5B77-2A886431C83B}"/>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12696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AA0F-6591-B06E-7016-02E98CC168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3EF3A1-E04A-418A-897F-95D32496D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0DDCF-0311-E5C4-7C4A-06566A477A6E}"/>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5" name="Footer Placeholder 4">
            <a:extLst>
              <a:ext uri="{FF2B5EF4-FFF2-40B4-BE49-F238E27FC236}">
                <a16:creationId xmlns:a16="http://schemas.microsoft.com/office/drawing/2014/main" id="{BF375CD4-9558-FBCF-18A3-6568EAA80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7CBDC-41B1-8E6A-99C3-D5F3B82232A2}"/>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13761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0311B-D0CA-C629-BDC0-B149213818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E4CA2-9A5D-A01F-DF76-C99DB3FE62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22022-C30D-7A62-6AE2-A25F21E59613}"/>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5" name="Footer Placeholder 4">
            <a:extLst>
              <a:ext uri="{FF2B5EF4-FFF2-40B4-BE49-F238E27FC236}">
                <a16:creationId xmlns:a16="http://schemas.microsoft.com/office/drawing/2014/main" id="{1F45DA70-990A-482C-EA0B-0A866F525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14D38-6330-8439-D633-E28C9888F4D9}"/>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357487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197566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32425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Presenter">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4797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36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p:txBody>
          <a:bodyPr/>
          <a:lstStyle/>
          <a:p>
            <a:r>
              <a:rPr lang="en-US" dirty="0"/>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a:lstStyle>
            <a:lvl1pPr algn="l">
              <a:defRPr>
                <a:solidFill>
                  <a:schemeClr val="bg1"/>
                </a:solidFill>
              </a:defRPr>
            </a:lvl1pPr>
          </a:lstStyle>
          <a:p>
            <a:r>
              <a:rPr lang="en-US" dirty="0"/>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a:lstStyle>
            <a:lvl1pPr>
              <a:defRPr>
                <a:solidFill>
                  <a:schemeClr val="bg1"/>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7477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p:txBody>
          <a:bodyPr/>
          <a:lstStyle>
            <a:lvl1pPr>
              <a:defRPr>
                <a:solidFill>
                  <a:schemeClr val="bg1">
                    <a:lumMod val="95000"/>
                  </a:schemeClr>
                </a:solidFill>
              </a:defRPr>
            </a:lvl1pPr>
          </a:lstStyle>
          <a:p>
            <a:r>
              <a:rPr lang="en-US" dirty="0"/>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p:txBody>
          <a:bodyPr/>
          <a:lstStyle>
            <a:lvl1pPr>
              <a:defRPr>
                <a:solidFill>
                  <a:schemeClr val="bg1">
                    <a:lumMod val="95000"/>
                  </a:schemeClr>
                </a:solidFill>
              </a:defRPr>
            </a:lvl1pPr>
          </a:lstStyle>
          <a:p>
            <a:r>
              <a:rPr lang="en-US" dirty="0"/>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a:lstStyle>
            <a:lvl1pPr>
              <a:defRPr>
                <a:solidFill>
                  <a:schemeClr val="bg1">
                    <a:lumMod val="95000"/>
                  </a:schemeClr>
                </a:solidFill>
              </a:defRPr>
            </a:lvl1pPr>
          </a:lstStyle>
          <a:p>
            <a:fld id="{18D65601-5AE2-46FC-B138-694DDD2B510D}" type="slidenum">
              <a:rPr lang="en-US" smtClean="0"/>
              <a:pPr/>
              <a:t>‹#›</a:t>
            </a:fld>
            <a:endParaRPr lang="en-US" dirty="0"/>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3657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ypothesi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195FA8B4-F9F3-4FF5-B11F-483A1B95EA11}"/>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3" name="Footer Placeholder 2">
            <a:extLst>
              <a:ext uri="{FF2B5EF4-FFF2-40B4-BE49-F238E27FC236}">
                <a16:creationId xmlns:a16="http://schemas.microsoft.com/office/drawing/2014/main" id="{F97B8F04-28A5-462E-86DE-06C37E40589B}"/>
              </a:ext>
            </a:extLst>
          </p:cNvPr>
          <p:cNvSpPr>
            <a:spLocks noGrp="1"/>
          </p:cNvSpPr>
          <p:nvPr>
            <p:ph type="ftr" sz="quarter" idx="11"/>
          </p:nvPr>
        </p:nvSpPr>
        <p:spPr/>
        <p:txBody>
          <a:bodyPr/>
          <a:lstStyle>
            <a:lvl1pPr>
              <a:defRPr>
                <a:solidFill>
                  <a:schemeClr val="accent6">
                    <a:lumMod val="75000"/>
                  </a:schemeClr>
                </a:solidFill>
              </a:defRPr>
            </a:lvl1pPr>
          </a:lstStyle>
          <a:p>
            <a:r>
              <a:rPr lang="en-US" dirty="0"/>
              <a:t>Conference Presentation</a:t>
            </a:r>
          </a:p>
        </p:txBody>
      </p:sp>
      <p:sp>
        <p:nvSpPr>
          <p:cNvPr id="4" name="Slide Number Placeholder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79001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dirty="0"/>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346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3F44-CF0D-DAFF-B0B4-4C1288DEEE5F}"/>
              </a:ext>
            </a:extLst>
          </p:cNvPr>
          <p:cNvSpPr>
            <a:spLocks noGrp="1"/>
          </p:cNvSpPr>
          <p:nvPr>
            <p:ph type="title"/>
          </p:nvPr>
        </p:nvSpPr>
        <p:spPr>
          <a:xfrm>
            <a:off x="349685" y="320676"/>
            <a:ext cx="10515600" cy="795606"/>
          </a:xfrm>
        </p:spPr>
        <p:txBody>
          <a:bodyPr anchor="t" anchorCtr="0">
            <a:noAutofit/>
          </a:bodyPr>
          <a:lstStyle>
            <a:lvl1pPr>
              <a:defRPr b="1" i="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DE8CE43-58C9-16D5-F7D0-745269C4E11C}"/>
              </a:ext>
            </a:extLst>
          </p:cNvPr>
          <p:cNvSpPr>
            <a:spLocks noGrp="1"/>
          </p:cNvSpPr>
          <p:nvPr>
            <p:ph idx="1"/>
          </p:nvPr>
        </p:nvSpPr>
        <p:spPr>
          <a:xfrm>
            <a:off x="349685" y="1253331"/>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C858F6-3C75-EA01-84F6-39AB0E60B04D}"/>
              </a:ext>
            </a:extLst>
          </p:cNvPr>
          <p:cNvSpPr>
            <a:spLocks noGrp="1"/>
          </p:cNvSpPr>
          <p:nvPr>
            <p:ph type="dt" sz="half" idx="10"/>
          </p:nvPr>
        </p:nvSpPr>
        <p:spPr>
          <a:xfrm>
            <a:off x="185057" y="6356350"/>
            <a:ext cx="2743200" cy="365125"/>
          </a:xfrm>
        </p:spPr>
        <p:txBody>
          <a:bodyPr/>
          <a:lstStyle>
            <a:lvl1pPr>
              <a:defRPr>
                <a:latin typeface="Arial" panose="020B0604020202020204" pitchFamily="34" charset="0"/>
                <a:cs typeface="Arial" panose="020B0604020202020204" pitchFamily="34" charset="0"/>
              </a:defRPr>
            </a:lvl1pPr>
          </a:lstStyle>
          <a:p>
            <a:fld id="{F20BD297-FDBB-294E-AA3E-8072DFA62572}" type="datetimeFigureOut">
              <a:rPr lang="en-US" smtClean="0"/>
              <a:pPr/>
              <a:t>10/2/2023</a:t>
            </a:fld>
            <a:endParaRPr lang="en-US"/>
          </a:p>
        </p:txBody>
      </p:sp>
      <p:sp>
        <p:nvSpPr>
          <p:cNvPr id="6" name="Slide Number Placeholder 5">
            <a:extLst>
              <a:ext uri="{FF2B5EF4-FFF2-40B4-BE49-F238E27FC236}">
                <a16:creationId xmlns:a16="http://schemas.microsoft.com/office/drawing/2014/main" id="{48C67A90-A7C0-F5D5-03C7-711C0009F39B}"/>
              </a:ext>
            </a:extLst>
          </p:cNvPr>
          <p:cNvSpPr>
            <a:spLocks noGrp="1"/>
          </p:cNvSpPr>
          <p:nvPr>
            <p:ph type="sldNum" sz="quarter" idx="12"/>
          </p:nvPr>
        </p:nvSpPr>
        <p:spPr>
          <a:xfrm>
            <a:off x="9329057" y="6356350"/>
            <a:ext cx="2743200" cy="365125"/>
          </a:xfrm>
        </p:spPr>
        <p:txBody>
          <a:bodyPr/>
          <a:lstStyle>
            <a:lvl1pPr>
              <a:defRPr>
                <a:latin typeface="Arial" panose="020B0604020202020204" pitchFamily="34" charset="0"/>
                <a:cs typeface="Arial" panose="020B0604020202020204" pitchFamily="34" charset="0"/>
              </a:defRPr>
            </a:lvl1pPr>
          </a:lstStyle>
          <a:p>
            <a:fld id="{9131B685-C9EE-1F4E-8E81-13D2EDAA7C6E}" type="slidenum">
              <a:rPr lang="en-US" smtClean="0"/>
              <a:pPr/>
              <a:t>‹#›</a:t>
            </a:fld>
            <a:endParaRPr lang="en-US"/>
          </a:p>
        </p:txBody>
      </p:sp>
    </p:spTree>
    <p:extLst>
      <p:ext uri="{BB962C8B-B14F-4D97-AF65-F5344CB8AC3E}">
        <p14:creationId xmlns:p14="http://schemas.microsoft.com/office/powerpoint/2010/main" val="2244235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king Great Produc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56927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p:txBody>
          <a:bodyPr/>
          <a:lstStyle/>
          <a:p>
            <a:r>
              <a:rPr lang="en-US" dirty="0"/>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5687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892605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4560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accent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lvl1pPr>
              <a:defRPr>
                <a:solidFill>
                  <a:schemeClr val="bg1"/>
                </a:solidFill>
              </a:defRPr>
            </a:lvl1pPr>
          </a:lstStyle>
          <a:p>
            <a:fld id="{18D65601-5AE2-46FC-B138-694DDD2B510D}" type="slidenum">
              <a:rPr lang="en-US" smtClean="0"/>
              <a:pPr/>
              <a:t>‹#›</a:t>
            </a:fld>
            <a:endParaRPr lang="en-US" dirty="0"/>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997547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8" name="Footer Placeholder 4">
            <a:extLst>
              <a:ext uri="{FF2B5EF4-FFF2-40B4-BE49-F238E27FC236}">
                <a16:creationId xmlns:a16="http://schemas.microsoft.com/office/drawing/2014/main" id="{89831967-45C9-40AF-A955-56E9578BC685}"/>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9" name="Slide Number Placeholder 5">
            <a:extLst>
              <a:ext uri="{FF2B5EF4-FFF2-40B4-BE49-F238E27FC236}">
                <a16:creationId xmlns:a16="http://schemas.microsoft.com/office/drawing/2014/main" id="{56167DEC-7546-44F6-AD64-E71C2FF1CF4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923969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1451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FB4F-3DA4-F14A-B497-6B199B4AE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D9016-0F4F-A040-915D-FB7DA9A60D43}"/>
              </a:ext>
            </a:extLst>
          </p:cNvPr>
          <p:cNvSpPr>
            <a:spLocks noGrp="1"/>
          </p:cNvSpPr>
          <p:nvPr>
            <p:ph idx="1"/>
          </p:nvPr>
        </p:nvSpPr>
        <p:spPr>
          <a:xfrm>
            <a:off x="838200" y="1865569"/>
            <a:ext cx="10515600" cy="4095393"/>
          </a:xfrm>
        </p:spPr>
        <p:txBody>
          <a:bodyPr wrap="square">
            <a:noAutofit/>
          </a:bodyPr>
          <a:lstStyle>
            <a:lvl1pPr>
              <a:lnSpc>
                <a:spcPct val="100000"/>
              </a:lnSpc>
              <a:spcAft>
                <a:spcPts val="400"/>
              </a:spcAft>
              <a:defRPr sz="2800">
                <a:latin typeface="+mn-lt"/>
              </a:defRPr>
            </a:lvl1pPr>
            <a:lvl2pPr marL="685800" indent="-228600">
              <a:lnSpc>
                <a:spcPct val="100000"/>
              </a:lnSpc>
              <a:spcAft>
                <a:spcPts val="400"/>
              </a:spcAft>
              <a:buFont typeface="Courier New" panose="02070309020205020404" pitchFamily="49" charset="0"/>
              <a:buChar char="o"/>
              <a:defRPr sz="2800">
                <a:latin typeface="+mn-lt"/>
              </a:defRPr>
            </a:lvl2pPr>
            <a:lvl3pPr>
              <a:lnSpc>
                <a:spcPct val="100000"/>
              </a:lnSpc>
              <a:spcAft>
                <a:spcPts val="400"/>
              </a:spcAft>
              <a:defRPr sz="2800">
                <a:latin typeface="+mn-lt"/>
              </a:defRPr>
            </a:lvl3pPr>
            <a:lvl4pPr marL="1600200" indent="-228600">
              <a:lnSpc>
                <a:spcPct val="100000"/>
              </a:lnSpc>
              <a:spcAft>
                <a:spcPts val="400"/>
              </a:spcAft>
              <a:buFont typeface="Courier New" panose="02070309020205020404" pitchFamily="49" charset="0"/>
              <a:buChar char="o"/>
              <a:defRPr sz="2800">
                <a:latin typeface="+mn-lt"/>
              </a:defRPr>
            </a:lvl4pPr>
            <a:lvl5pPr>
              <a:lnSpc>
                <a:spcPct val="100000"/>
              </a:lnSpc>
              <a:spcAft>
                <a:spcPts val="400"/>
              </a:spcAft>
              <a:defRPr sz="2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31920A3-7E58-8B48-AFDA-D9085285F122}"/>
              </a:ext>
            </a:extLst>
          </p:cNvPr>
          <p:cNvSpPr>
            <a:spLocks noGrp="1"/>
          </p:cNvSpPr>
          <p:nvPr>
            <p:ph type="sldNum" sz="quarter" idx="12"/>
          </p:nvPr>
        </p:nvSpPr>
        <p:spPr>
          <a:xfrm>
            <a:off x="11353800" y="6356350"/>
            <a:ext cx="578734" cy="365125"/>
          </a:xfrm>
          <a:prstGeom prst="rect">
            <a:avLst/>
          </a:prstGeom>
        </p:spPr>
        <p:txBody>
          <a:bodyPr/>
          <a:lstStyle>
            <a:lvl1pPr algn="r">
              <a:defRPr sz="1200">
                <a:solidFill>
                  <a:schemeClr val="bg2">
                    <a:lumMod val="50000"/>
                  </a:schemeClr>
                </a:solidFill>
                <a:latin typeface="Arial" panose="020B0604020202020204" pitchFamily="34" charset="0"/>
                <a:cs typeface="Arial" panose="020B0604020202020204" pitchFamily="34" charset="0"/>
              </a:defRPr>
            </a:lvl1pPr>
          </a:lstStyle>
          <a:p>
            <a:fld id="{4FA7AB5F-E55C-6F4A-9FB3-DF97F733882C}" type="slidenum">
              <a:rPr lang="en-US" smtClean="0"/>
              <a:pPr/>
              <a:t>‹#›</a:t>
            </a:fld>
            <a:endParaRPr lang="en-US" dirty="0"/>
          </a:p>
        </p:txBody>
      </p:sp>
      <p:sp>
        <p:nvSpPr>
          <p:cNvPr id="5" name="Content Placeholder 2">
            <a:extLst>
              <a:ext uri="{FF2B5EF4-FFF2-40B4-BE49-F238E27FC236}">
                <a16:creationId xmlns:a16="http://schemas.microsoft.com/office/drawing/2014/main" id="{2B090F8C-B80F-5F49-A970-4EFB40C511D7}"/>
              </a:ext>
            </a:extLst>
          </p:cNvPr>
          <p:cNvSpPr>
            <a:spLocks noGrp="1"/>
          </p:cNvSpPr>
          <p:nvPr>
            <p:ph idx="13"/>
          </p:nvPr>
        </p:nvSpPr>
        <p:spPr>
          <a:xfrm>
            <a:off x="838200" y="1032076"/>
            <a:ext cx="10515600" cy="542081"/>
          </a:xfrm>
        </p:spPr>
        <p:txBody>
          <a:bodyPr wrap="none">
            <a:noAutofit/>
          </a:bodyPr>
          <a:lstStyle>
            <a:lvl1pPr marL="0" indent="0">
              <a:lnSpc>
                <a:spcPct val="100000"/>
              </a:lnSpc>
              <a:spcAft>
                <a:spcPts val="2400"/>
              </a:spcAft>
              <a:buNone/>
              <a:defRPr sz="2800" b="1">
                <a:solidFill>
                  <a:srgbClr val="4472C4"/>
                </a:solidFill>
                <a:latin typeface="Century Gothic" panose="020B0502020202020204" pitchFamily="34" charset="0"/>
              </a:defRPr>
            </a:lvl1pPr>
            <a:lvl2pPr>
              <a:lnSpc>
                <a:spcPct val="100000"/>
              </a:lnSpc>
              <a:spcAft>
                <a:spcPts val="2400"/>
              </a:spcAft>
              <a:defRPr sz="2800">
                <a:latin typeface="Century Gothic" panose="020B0502020202020204" pitchFamily="34" charset="0"/>
              </a:defRPr>
            </a:lvl2pPr>
            <a:lvl3pPr>
              <a:lnSpc>
                <a:spcPct val="100000"/>
              </a:lnSpc>
              <a:spcAft>
                <a:spcPts val="2400"/>
              </a:spcAft>
              <a:defRPr sz="2800">
                <a:latin typeface="Century Gothic" panose="020B0502020202020204" pitchFamily="34" charset="0"/>
              </a:defRPr>
            </a:lvl3pPr>
            <a:lvl4pPr>
              <a:lnSpc>
                <a:spcPct val="100000"/>
              </a:lnSpc>
              <a:spcAft>
                <a:spcPts val="2400"/>
              </a:spcAft>
              <a:defRPr sz="2800">
                <a:latin typeface="Century Gothic" panose="020B0502020202020204" pitchFamily="34" charset="0"/>
              </a:defRPr>
            </a:lvl4pPr>
            <a:lvl5pPr>
              <a:lnSpc>
                <a:spcPct val="100000"/>
              </a:lnSpc>
              <a:spcAft>
                <a:spcPts val="2400"/>
              </a:spcAft>
              <a:defRPr sz="2800">
                <a:latin typeface="Century Gothic" panose="020B0502020202020204" pitchFamily="34" charset="0"/>
              </a:defRPr>
            </a:lvl5pPr>
          </a:lstStyle>
          <a:p>
            <a:pPr lvl="0"/>
            <a:r>
              <a:rPr lang="en-US" dirty="0"/>
              <a:t>Edit Master text styles</a:t>
            </a:r>
          </a:p>
        </p:txBody>
      </p:sp>
    </p:spTree>
    <p:extLst>
      <p:ext uri="{BB962C8B-B14F-4D97-AF65-F5344CB8AC3E}">
        <p14:creationId xmlns:p14="http://schemas.microsoft.com/office/powerpoint/2010/main" val="1472608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393156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2716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93FA-0177-E6B5-C23A-3E60916785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B256BF-1D92-439C-34C2-9AEEE0934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C443E-96C7-B97F-BE3E-25A93CBEEDF1}"/>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5" name="Footer Placeholder 4">
            <a:extLst>
              <a:ext uri="{FF2B5EF4-FFF2-40B4-BE49-F238E27FC236}">
                <a16:creationId xmlns:a16="http://schemas.microsoft.com/office/drawing/2014/main" id="{3C18827D-C155-EF68-81E5-DD8ABE109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088D4-47BA-BDDB-8803-CDA21FA28ED3}"/>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1235773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p:txBody>
          <a:bodyPr/>
          <a:lstStyle/>
          <a:p>
            <a:r>
              <a:rPr lang="en-US" dirty="0"/>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a:lstStyle>
            <a:lvl1pPr algn="l">
              <a:defRPr>
                <a:solidFill>
                  <a:schemeClr val="bg1"/>
                </a:solidFill>
              </a:defRPr>
            </a:lvl1pPr>
          </a:lstStyle>
          <a:p>
            <a:r>
              <a:rPr lang="en-US" dirty="0"/>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a:lstStyle>
            <a:lvl1pPr>
              <a:defRPr>
                <a:solidFill>
                  <a:schemeClr val="bg1"/>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610815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72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 -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FB4F-3DA4-F14A-B497-6B199B4AEA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7D9016-0F4F-A040-915D-FB7DA9A60D43}"/>
              </a:ext>
            </a:extLst>
          </p:cNvPr>
          <p:cNvSpPr>
            <a:spLocks noGrp="1"/>
          </p:cNvSpPr>
          <p:nvPr>
            <p:ph idx="1"/>
          </p:nvPr>
        </p:nvSpPr>
        <p:spPr>
          <a:xfrm>
            <a:off x="838200" y="1865569"/>
            <a:ext cx="10515600" cy="4095393"/>
          </a:xfrm>
          <a:prstGeom prst="rect">
            <a:avLst/>
          </a:prstGeom>
        </p:spPr>
        <p:txBody>
          <a:bodyPr wrap="square">
            <a:noAutofit/>
          </a:bodyPr>
          <a:lstStyle>
            <a:lvl1pPr>
              <a:lnSpc>
                <a:spcPct val="100000"/>
              </a:lnSpc>
              <a:spcAft>
                <a:spcPts val="400"/>
              </a:spcAft>
              <a:defRPr sz="2800">
                <a:latin typeface="+mn-lt"/>
              </a:defRPr>
            </a:lvl1pPr>
            <a:lvl2pPr marL="685800" indent="-228600">
              <a:lnSpc>
                <a:spcPct val="100000"/>
              </a:lnSpc>
              <a:spcAft>
                <a:spcPts val="400"/>
              </a:spcAft>
              <a:buFont typeface="Courier New" panose="02070309020205020404" pitchFamily="49" charset="0"/>
              <a:buChar char="o"/>
              <a:defRPr sz="2800">
                <a:latin typeface="+mn-lt"/>
              </a:defRPr>
            </a:lvl2pPr>
            <a:lvl3pPr>
              <a:lnSpc>
                <a:spcPct val="100000"/>
              </a:lnSpc>
              <a:spcAft>
                <a:spcPts val="400"/>
              </a:spcAft>
              <a:defRPr sz="2800">
                <a:latin typeface="+mn-lt"/>
              </a:defRPr>
            </a:lvl3pPr>
            <a:lvl4pPr marL="1600200" indent="-228600">
              <a:lnSpc>
                <a:spcPct val="100000"/>
              </a:lnSpc>
              <a:spcAft>
                <a:spcPts val="400"/>
              </a:spcAft>
              <a:buFont typeface="Courier New" panose="02070309020205020404" pitchFamily="49" charset="0"/>
              <a:buChar char="o"/>
              <a:defRPr sz="2800">
                <a:latin typeface="+mn-lt"/>
              </a:defRPr>
            </a:lvl4pPr>
            <a:lvl5pPr>
              <a:lnSpc>
                <a:spcPct val="100000"/>
              </a:lnSpc>
              <a:spcAft>
                <a:spcPts val="400"/>
              </a:spcAft>
              <a:defRPr sz="2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31920A3-7E58-8B48-AFDA-D9085285F122}"/>
              </a:ext>
            </a:extLst>
          </p:cNvPr>
          <p:cNvSpPr>
            <a:spLocks noGrp="1"/>
          </p:cNvSpPr>
          <p:nvPr>
            <p:ph type="sldNum" sz="quarter" idx="12"/>
          </p:nvPr>
        </p:nvSpPr>
        <p:spPr>
          <a:xfrm>
            <a:off x="11353800" y="6356350"/>
            <a:ext cx="578734" cy="365125"/>
          </a:xfrm>
          <a:prstGeom prst="rect">
            <a:avLst/>
          </a:prstGeom>
        </p:spPr>
        <p:txBody>
          <a:bodyPr/>
          <a:lstStyle>
            <a:lvl1pPr algn="r">
              <a:defRPr sz="1200">
                <a:solidFill>
                  <a:schemeClr val="bg2">
                    <a:lumMod val="50000"/>
                  </a:schemeClr>
                </a:solidFill>
                <a:latin typeface="Arial" panose="020B0604020202020204" pitchFamily="34" charset="0"/>
                <a:cs typeface="Arial" panose="020B0604020202020204" pitchFamily="34" charset="0"/>
              </a:defRPr>
            </a:lvl1pPr>
          </a:lstStyle>
          <a:p>
            <a:fld id="{4FA7AB5F-E55C-6F4A-9FB3-DF97F733882C}" type="slidenum">
              <a:rPr lang="en-US" smtClean="0"/>
              <a:pPr/>
              <a:t>‹#›</a:t>
            </a:fld>
            <a:endParaRPr lang="en-US" dirty="0"/>
          </a:p>
        </p:txBody>
      </p:sp>
      <p:sp>
        <p:nvSpPr>
          <p:cNvPr id="5" name="Content Placeholder 2">
            <a:extLst>
              <a:ext uri="{FF2B5EF4-FFF2-40B4-BE49-F238E27FC236}">
                <a16:creationId xmlns:a16="http://schemas.microsoft.com/office/drawing/2014/main" id="{2B090F8C-B80F-5F49-A970-4EFB40C511D7}"/>
              </a:ext>
            </a:extLst>
          </p:cNvPr>
          <p:cNvSpPr>
            <a:spLocks noGrp="1"/>
          </p:cNvSpPr>
          <p:nvPr>
            <p:ph idx="13"/>
          </p:nvPr>
        </p:nvSpPr>
        <p:spPr>
          <a:xfrm>
            <a:off x="838200" y="1032076"/>
            <a:ext cx="10515600" cy="542081"/>
          </a:xfrm>
          <a:prstGeom prst="rect">
            <a:avLst/>
          </a:prstGeom>
        </p:spPr>
        <p:txBody>
          <a:bodyPr wrap="none">
            <a:noAutofit/>
          </a:bodyPr>
          <a:lstStyle>
            <a:lvl1pPr marL="0" indent="0">
              <a:lnSpc>
                <a:spcPct val="100000"/>
              </a:lnSpc>
              <a:spcAft>
                <a:spcPts val="2400"/>
              </a:spcAft>
              <a:buNone/>
              <a:defRPr sz="2800" b="1">
                <a:solidFill>
                  <a:srgbClr val="4472C4"/>
                </a:solidFill>
                <a:latin typeface="Century Gothic" panose="020B0502020202020204" pitchFamily="34" charset="0"/>
              </a:defRPr>
            </a:lvl1pPr>
            <a:lvl2pPr>
              <a:lnSpc>
                <a:spcPct val="100000"/>
              </a:lnSpc>
              <a:spcAft>
                <a:spcPts val="2400"/>
              </a:spcAft>
              <a:defRPr sz="2800">
                <a:latin typeface="Century Gothic" panose="020B0502020202020204" pitchFamily="34" charset="0"/>
              </a:defRPr>
            </a:lvl2pPr>
            <a:lvl3pPr>
              <a:lnSpc>
                <a:spcPct val="100000"/>
              </a:lnSpc>
              <a:spcAft>
                <a:spcPts val="2400"/>
              </a:spcAft>
              <a:defRPr sz="2800">
                <a:latin typeface="Century Gothic" panose="020B0502020202020204" pitchFamily="34" charset="0"/>
              </a:defRPr>
            </a:lvl3pPr>
            <a:lvl4pPr>
              <a:lnSpc>
                <a:spcPct val="100000"/>
              </a:lnSpc>
              <a:spcAft>
                <a:spcPts val="2400"/>
              </a:spcAft>
              <a:defRPr sz="2800">
                <a:latin typeface="Century Gothic" panose="020B0502020202020204" pitchFamily="34" charset="0"/>
              </a:defRPr>
            </a:lvl4pPr>
            <a:lvl5pPr>
              <a:lnSpc>
                <a:spcPct val="100000"/>
              </a:lnSpc>
              <a:spcAft>
                <a:spcPts val="2400"/>
              </a:spcAft>
              <a:defRPr sz="2800">
                <a:latin typeface="Century Gothic" panose="020B0502020202020204" pitchFamily="34" charset="0"/>
              </a:defRPr>
            </a:lvl5pPr>
          </a:lstStyle>
          <a:p>
            <a:pPr lvl="0"/>
            <a:r>
              <a:rPr lang="en-US" dirty="0"/>
              <a:t>Edit Master text styles</a:t>
            </a:r>
          </a:p>
        </p:txBody>
      </p:sp>
    </p:spTree>
    <p:extLst>
      <p:ext uri="{BB962C8B-B14F-4D97-AF65-F5344CB8AC3E}">
        <p14:creationId xmlns:p14="http://schemas.microsoft.com/office/powerpoint/2010/main" val="3176958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388868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650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AE65-185F-5F67-1B17-82711D9B9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3EE15-727E-EB6E-6F21-1F682B3477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FA9E01-F3E0-4F14-87C5-99B349AAD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F71C07-7A84-25A7-26AB-E4801518A741}"/>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6" name="Footer Placeholder 5">
            <a:extLst>
              <a:ext uri="{FF2B5EF4-FFF2-40B4-BE49-F238E27FC236}">
                <a16:creationId xmlns:a16="http://schemas.microsoft.com/office/drawing/2014/main" id="{819A524F-83F8-91AC-E31D-55B440324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6DE96-C666-F3E5-4E72-2516A1023684}"/>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71635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6670-DC4C-865E-F2CB-E04D363D5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792153-56C5-F0EB-6403-13F79CDFA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596BD-4571-E39D-B41A-D29E64BA75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D21DC-EF9C-5A14-E5DA-4A89D221C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795EF-22CD-E3F6-7FA2-2C9A59C18E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1D000A-1E57-84C9-CAC5-950442B76B7B}"/>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8" name="Footer Placeholder 7">
            <a:extLst>
              <a:ext uri="{FF2B5EF4-FFF2-40B4-BE49-F238E27FC236}">
                <a16:creationId xmlns:a16="http://schemas.microsoft.com/office/drawing/2014/main" id="{240B2CC2-A71E-3239-6F22-64683EE0F7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04ECF2-5475-A937-C7B3-F3631C948CF1}"/>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253517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BF0A-CBB2-DD4E-F1FF-D23254D90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76DDDA-2BB5-EE88-EE0F-F8B95D9D586F}"/>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4" name="Footer Placeholder 3">
            <a:extLst>
              <a:ext uri="{FF2B5EF4-FFF2-40B4-BE49-F238E27FC236}">
                <a16:creationId xmlns:a16="http://schemas.microsoft.com/office/drawing/2014/main" id="{6F18EA72-25AC-08F1-F8B6-EAD544ABFB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BC498-5A92-E110-1C29-A44BFD021868}"/>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214084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D4945-DC29-8C3E-661F-04E0D019BEC7}"/>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3" name="Footer Placeholder 2">
            <a:extLst>
              <a:ext uri="{FF2B5EF4-FFF2-40B4-BE49-F238E27FC236}">
                <a16:creationId xmlns:a16="http://schemas.microsoft.com/office/drawing/2014/main" id="{E0D2EA1A-6704-9ADF-DBDE-20FAB0E651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AEEDF-63D9-489A-CCA8-FCA49CCA3B75}"/>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349605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5208-F06F-EB01-D4AB-5CBD239A9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7D3A2-42A7-5C0D-017E-4A5B63BBE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A16E99-D680-6770-231C-0293F89A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4FBB5-38AA-A010-38B3-C8BAFDE96111}"/>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6" name="Footer Placeholder 5">
            <a:extLst>
              <a:ext uri="{FF2B5EF4-FFF2-40B4-BE49-F238E27FC236}">
                <a16:creationId xmlns:a16="http://schemas.microsoft.com/office/drawing/2014/main" id="{B7F69CF0-CCF4-48D6-DCFB-F6B169A7B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0DA36-5B15-E720-2470-C0CCE2C56BFF}"/>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425655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7EE3-759E-CB8F-933D-61DDE66BB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82BF71-FE8B-2E59-BA1C-2F8A8741A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52612E-70B7-1D55-E29F-40850F7B1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A4915-32A3-51F4-9534-8B3D22948DDB}"/>
              </a:ext>
            </a:extLst>
          </p:cNvPr>
          <p:cNvSpPr>
            <a:spLocks noGrp="1"/>
          </p:cNvSpPr>
          <p:nvPr>
            <p:ph type="dt" sz="half" idx="10"/>
          </p:nvPr>
        </p:nvSpPr>
        <p:spPr/>
        <p:txBody>
          <a:bodyPr/>
          <a:lstStyle/>
          <a:p>
            <a:fld id="{F20BD297-FDBB-294E-AA3E-8072DFA62572}" type="datetimeFigureOut">
              <a:rPr lang="en-US" smtClean="0"/>
              <a:t>10/2/2023</a:t>
            </a:fld>
            <a:endParaRPr lang="en-US"/>
          </a:p>
        </p:txBody>
      </p:sp>
      <p:sp>
        <p:nvSpPr>
          <p:cNvPr id="6" name="Footer Placeholder 5">
            <a:extLst>
              <a:ext uri="{FF2B5EF4-FFF2-40B4-BE49-F238E27FC236}">
                <a16:creationId xmlns:a16="http://schemas.microsoft.com/office/drawing/2014/main" id="{661B255C-9EEC-4B85-CAF3-868656F22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13A06-784B-4CF0-EFFF-15EB8A55CE93}"/>
              </a:ext>
            </a:extLst>
          </p:cNvPr>
          <p:cNvSpPr>
            <a:spLocks noGrp="1"/>
          </p:cNvSpPr>
          <p:nvPr>
            <p:ph type="sldNum" sz="quarter" idx="12"/>
          </p:nvPr>
        </p:nvSpPr>
        <p:spPr/>
        <p:txBody>
          <a:bodyPr/>
          <a:lstStyle/>
          <a:p>
            <a:fld id="{9131B685-C9EE-1F4E-8E81-13D2EDAA7C6E}" type="slidenum">
              <a:rPr lang="en-US" smtClean="0"/>
              <a:t>‹#›</a:t>
            </a:fld>
            <a:endParaRPr lang="en-US"/>
          </a:p>
        </p:txBody>
      </p:sp>
    </p:spTree>
    <p:extLst>
      <p:ext uri="{BB962C8B-B14F-4D97-AF65-F5344CB8AC3E}">
        <p14:creationId xmlns:p14="http://schemas.microsoft.com/office/powerpoint/2010/main" val="392353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CB94A-4C6A-CF9F-FDA3-D17DB04EA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0E0FD-C160-F714-5890-032D0D0CA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22F17-62B0-1A43-05BC-A634687D0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BD297-FDBB-294E-AA3E-8072DFA62572}" type="datetimeFigureOut">
              <a:rPr lang="en-US" smtClean="0"/>
              <a:t>10/2/2023</a:t>
            </a:fld>
            <a:endParaRPr lang="en-US"/>
          </a:p>
        </p:txBody>
      </p:sp>
      <p:sp>
        <p:nvSpPr>
          <p:cNvPr id="5" name="Footer Placeholder 4">
            <a:extLst>
              <a:ext uri="{FF2B5EF4-FFF2-40B4-BE49-F238E27FC236}">
                <a16:creationId xmlns:a16="http://schemas.microsoft.com/office/drawing/2014/main" id="{507AEFBE-B3FE-62BB-08B2-030463C8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97DDBB-41FC-AF8F-3203-22DA7ABAC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1B685-C9EE-1F4E-8E81-13D2EDAA7C6E}" type="slidenum">
              <a:rPr lang="en-US" smtClean="0"/>
              <a:t>‹#›</a:t>
            </a:fld>
            <a:endParaRPr lang="en-US"/>
          </a:p>
        </p:txBody>
      </p:sp>
    </p:spTree>
    <p:extLst>
      <p:ext uri="{BB962C8B-B14F-4D97-AF65-F5344CB8AC3E}">
        <p14:creationId xmlns:p14="http://schemas.microsoft.com/office/powerpoint/2010/main" val="50803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r>
              <a:rPr lang="en-US" dirty="0"/>
              <a:t>8/05/20XX</a:t>
            </a:r>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dirty="0"/>
              <a:t>Conference Presentation</a:t>
            </a:r>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spc="150" baseline="0">
                <a:solidFill>
                  <a:schemeClr val="bg2">
                    <a:lumMod val="50000"/>
                  </a:schemeClr>
                </a:solidFill>
                <a:latin typeface="Univers Light" panose="020B0403020202020204" pitchFamily="34" charset="0"/>
              </a:defRPr>
            </a:lvl1pPr>
          </a:lstStyle>
          <a:p>
            <a:fld id="{18D65601-5AE2-46FC-B138-694DDD2B510D}" type="slidenum">
              <a:rPr lang="en-US" smtClean="0"/>
              <a:pPr/>
              <a:t>‹#›</a:t>
            </a:fld>
            <a:endParaRPr lang="en-US" dirty="0"/>
          </a:p>
        </p:txBody>
      </p:sp>
      <p:sp>
        <p:nvSpPr>
          <p:cNvPr id="7" name="TextBox 6">
            <a:extLst>
              <a:ext uri="{FF2B5EF4-FFF2-40B4-BE49-F238E27FC236}">
                <a16:creationId xmlns:a16="http://schemas.microsoft.com/office/drawing/2014/main" id="{084DCE26-8B90-4B2C-883A-D5FFC365BF8A}"/>
              </a:ext>
            </a:extLst>
          </p:cNvPr>
          <p:cNvSpPr txBox="1"/>
          <p:nvPr userDrawn="1"/>
        </p:nvSpPr>
        <p:spPr>
          <a:xfrm>
            <a:off x="5637320"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356118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rwjf.org/en/library/research/2017/05/what-is-health-equity-.html#:~:text=In%20a%20report%20designed%20to,be%20as%20healthy%20as%20possible."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6A96-32CE-7A14-B2FD-BB61106A6334}"/>
              </a:ext>
            </a:extLst>
          </p:cNvPr>
          <p:cNvSpPr>
            <a:spLocks noGrp="1"/>
          </p:cNvSpPr>
          <p:nvPr>
            <p:ph type="ctrTitle"/>
          </p:nvPr>
        </p:nvSpPr>
        <p:spPr>
          <a:xfrm>
            <a:off x="6400800" y="330864"/>
            <a:ext cx="9144000" cy="2387600"/>
          </a:xfrm>
        </p:spPr>
        <p:txBody>
          <a:bodyPr>
            <a:normAutofit/>
          </a:bodyPr>
          <a:lstStyle/>
          <a:p>
            <a:pPr algn="l">
              <a:lnSpc>
                <a:spcPts val="7020"/>
              </a:lnSpc>
            </a:pPr>
            <a:r>
              <a:rPr lang="en-US" sz="6600" dirty="0">
                <a:solidFill>
                  <a:schemeClr val="tx2"/>
                </a:solidFill>
                <a:latin typeface="Arial" panose="020B0604020202020204" pitchFamily="34" charset="0"/>
                <a:cs typeface="Arial" panose="020B0604020202020204" pitchFamily="34" charset="0"/>
              </a:rPr>
              <a:t>Beyond</a:t>
            </a:r>
            <a:br>
              <a:rPr lang="en-US" sz="6600" dirty="0">
                <a:solidFill>
                  <a:schemeClr val="tx2"/>
                </a:solidFill>
                <a:latin typeface="Arial" panose="020B0604020202020204" pitchFamily="34" charset="0"/>
                <a:cs typeface="Arial" panose="020B0604020202020204" pitchFamily="34" charset="0"/>
              </a:rPr>
            </a:br>
            <a:r>
              <a:rPr lang="en-US" sz="6600" b="1" dirty="0">
                <a:solidFill>
                  <a:schemeClr val="accent2"/>
                </a:solidFill>
                <a:latin typeface="Arial" panose="020B0604020202020204" pitchFamily="34" charset="0"/>
                <a:cs typeface="Arial" panose="020B0604020202020204" pitchFamily="34" charset="0"/>
              </a:rPr>
              <a:t>Buzz Words</a:t>
            </a:r>
          </a:p>
        </p:txBody>
      </p:sp>
      <p:sp>
        <p:nvSpPr>
          <p:cNvPr id="3" name="Subtitle 2">
            <a:extLst>
              <a:ext uri="{FF2B5EF4-FFF2-40B4-BE49-F238E27FC236}">
                <a16:creationId xmlns:a16="http://schemas.microsoft.com/office/drawing/2014/main" id="{3A45BFA9-09F7-53AA-8EF4-2B59BC88617F}"/>
              </a:ext>
            </a:extLst>
          </p:cNvPr>
          <p:cNvSpPr>
            <a:spLocks noGrp="1"/>
          </p:cNvSpPr>
          <p:nvPr>
            <p:ph type="subTitle" idx="1"/>
          </p:nvPr>
        </p:nvSpPr>
        <p:spPr>
          <a:xfrm>
            <a:off x="6460401" y="2810038"/>
            <a:ext cx="5016602" cy="1655762"/>
          </a:xfrm>
        </p:spPr>
        <p:txBody>
          <a:bodyPr>
            <a:normAutofit fontScale="55000" lnSpcReduction="20000"/>
          </a:bodyPr>
          <a:lstStyle/>
          <a:p>
            <a:pPr algn="l"/>
            <a:r>
              <a:rPr lang="en-US" sz="3800" dirty="0">
                <a:solidFill>
                  <a:schemeClr val="accent1"/>
                </a:solidFill>
                <a:effectLst/>
                <a:latin typeface="Arial" panose="020B0604020202020204" pitchFamily="34" charset="0"/>
                <a:cs typeface="Arial" panose="020B0604020202020204" pitchFamily="34" charset="0"/>
              </a:rPr>
              <a:t>Establishing Organizational Infrastructure to Advance Health Equity in a Local Public Health Department</a:t>
            </a:r>
          </a:p>
          <a:p>
            <a:pPr algn="l"/>
            <a:endParaRPr lang="en-US" dirty="0">
              <a:solidFill>
                <a:schemeClr val="accent1"/>
              </a:solidFill>
              <a:latin typeface="Arial" panose="020B0604020202020204" pitchFamily="34" charset="0"/>
              <a:cs typeface="Arial" panose="020B0604020202020204" pitchFamily="34" charset="0"/>
            </a:endParaRPr>
          </a:p>
          <a:p>
            <a:pPr algn="l"/>
            <a:r>
              <a:rPr lang="en-US" sz="2500" dirty="0">
                <a:solidFill>
                  <a:schemeClr val="accent1"/>
                </a:solidFill>
                <a:latin typeface="Arial" panose="020B0604020202020204" pitchFamily="34" charset="0"/>
                <a:cs typeface="Arial" panose="020B0604020202020204" pitchFamily="34" charset="0"/>
              </a:rPr>
              <a:t>Dr. Kimberly Scott</a:t>
            </a:r>
          </a:p>
          <a:p>
            <a:pPr algn="l"/>
            <a:r>
              <a:rPr lang="en-US" sz="2500" dirty="0">
                <a:solidFill>
                  <a:schemeClr val="accent1"/>
                </a:solidFill>
                <a:latin typeface="Arial" panose="020B0604020202020204" pitchFamily="34" charset="0"/>
                <a:cs typeface="Arial" panose="020B0604020202020204" pitchFamily="34" charset="0"/>
              </a:rPr>
              <a:t>Assistant Health Director, Population Health </a:t>
            </a:r>
            <a:endParaRPr lang="en-US" sz="25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1C0543A-3336-6B51-DDFF-A4B2AB0C9A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9" name="Picture 8">
            <a:extLst>
              <a:ext uri="{FF2B5EF4-FFF2-40B4-BE49-F238E27FC236}">
                <a16:creationId xmlns:a16="http://schemas.microsoft.com/office/drawing/2014/main" id="{A259106B-019B-9DBD-84AD-423ED5BC28BE}"/>
              </a:ext>
            </a:extLst>
          </p:cNvPr>
          <p:cNvPicPr>
            <a:picLocks noChangeAspect="1"/>
          </p:cNvPicPr>
          <p:nvPr/>
        </p:nvPicPr>
        <p:blipFill>
          <a:blip r:embed="rId4">
            <a:biLevel thresh="75000"/>
          </a:blip>
          <a:stretch>
            <a:fillRect/>
          </a:stretch>
        </p:blipFill>
        <p:spPr>
          <a:xfrm>
            <a:off x="6698511" y="4711791"/>
            <a:ext cx="2687963" cy="1673039"/>
          </a:xfrm>
          <a:prstGeom prst="rect">
            <a:avLst/>
          </a:prstGeom>
        </p:spPr>
      </p:pic>
    </p:spTree>
    <p:extLst>
      <p:ext uri="{BB962C8B-B14F-4D97-AF65-F5344CB8AC3E}">
        <p14:creationId xmlns:p14="http://schemas.microsoft.com/office/powerpoint/2010/main" val="371864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70660"/>
            <a:ext cx="12192000" cy="55873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838200" y="2096479"/>
            <a:ext cx="10927080" cy="4351338"/>
          </a:xfrm>
        </p:spPr>
        <p:txBody>
          <a:bodyPr>
            <a:normAutofit/>
          </a:bodyPr>
          <a:lstStyle/>
          <a:p>
            <a:pPr marL="0" marR="0" lvl="0" indent="0">
              <a:lnSpc>
                <a:spcPct val="107000"/>
              </a:lnSpc>
              <a:spcBef>
                <a:spcPts val="0"/>
              </a:spcBef>
              <a:spcAft>
                <a:spcPts val="0"/>
              </a:spcAft>
              <a:buNone/>
            </a:pPr>
            <a:r>
              <a:rPr lang="en-US" sz="4000" b="1" dirty="0">
                <a:solidFill>
                  <a:schemeClr val="bg1"/>
                </a:solidFill>
                <a:effectLst/>
                <a:ea typeface="Calibri" panose="020F0502020204030204" pitchFamily="34" charset="0"/>
              </a:rPr>
              <a:t>“Real change starts with recognizing that we are a part of the systems we seek to change.” </a:t>
            </a:r>
          </a:p>
          <a:p>
            <a:pPr marL="0" marR="0" lvl="0" indent="0">
              <a:lnSpc>
                <a:spcPct val="107000"/>
              </a:lnSpc>
              <a:spcBef>
                <a:spcPts val="0"/>
              </a:spcBef>
              <a:spcAft>
                <a:spcPts val="0"/>
              </a:spcAft>
              <a:buNone/>
            </a:pPr>
            <a:endParaRPr lang="en-US" sz="4000" b="1" dirty="0">
              <a:solidFill>
                <a:schemeClr val="bg1"/>
              </a:solidFill>
            </a:endParaRPr>
          </a:p>
          <a:p>
            <a:pPr marL="0" marR="0" lvl="0" indent="0">
              <a:lnSpc>
                <a:spcPct val="107000"/>
              </a:lnSpc>
              <a:spcBef>
                <a:spcPts val="0"/>
              </a:spcBef>
              <a:spcAft>
                <a:spcPts val="0"/>
              </a:spcAft>
              <a:buNone/>
            </a:pPr>
            <a:r>
              <a:rPr lang="en-US" sz="4000" b="1" dirty="0">
                <a:solidFill>
                  <a:schemeClr val="bg1"/>
                </a:solidFill>
              </a:rPr>
              <a:t>Peter Senge </a:t>
            </a:r>
            <a:endParaRPr lang="en-US" sz="5400" dirty="0">
              <a:solidFill>
                <a:schemeClr val="bg1"/>
              </a:solidFill>
            </a:endParaRPr>
          </a:p>
        </p:txBody>
      </p:sp>
    </p:spTree>
    <p:extLst>
      <p:ext uri="{BB962C8B-B14F-4D97-AF65-F5344CB8AC3E}">
        <p14:creationId xmlns:p14="http://schemas.microsoft.com/office/powerpoint/2010/main" val="275317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59210" y="386722"/>
            <a:ext cx="11737540" cy="795606"/>
          </a:xfrm>
        </p:spPr>
        <p:txBody>
          <a:bodyPr/>
          <a:lstStyle/>
          <a:p>
            <a:r>
              <a:rPr lang="en-US" sz="4000" dirty="0"/>
              <a:t>Organizational Restructure </a:t>
            </a:r>
          </a:p>
        </p:txBody>
      </p:sp>
      <p:sp>
        <p:nvSpPr>
          <p:cNvPr id="6" name="Slide Number Placeholder 5">
            <a:extLst>
              <a:ext uri="{FF2B5EF4-FFF2-40B4-BE49-F238E27FC236}">
                <a16:creationId xmlns:a16="http://schemas.microsoft.com/office/drawing/2014/main" id="{02489CCA-ED8A-D076-83F0-54BEA29CA26B}"/>
              </a:ext>
            </a:extLst>
          </p:cNvPr>
          <p:cNvSpPr>
            <a:spLocks noGrp="1"/>
          </p:cNvSpPr>
          <p:nvPr>
            <p:ph type="sldNum" sz="quarter" idx="12"/>
          </p:nvPr>
        </p:nvSpPr>
        <p:spPr>
          <a:xfrm>
            <a:off x="9662619" y="5500367"/>
            <a:ext cx="970714" cy="4142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0" i="0" u="none" strike="noStrike" kern="1200" cap="none" spc="150" normalizeH="0" baseline="0" noProof="0" smtClean="0">
                <a:ln>
                  <a:noFill/>
                </a:ln>
                <a:solidFill>
                  <a:prstClr val="white"/>
                </a:solidFill>
                <a:effectLst/>
                <a:uLnTx/>
                <a:uFillTx/>
                <a:latin typeface="Univers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150" normalizeH="0" baseline="0" noProof="0" dirty="0">
              <a:ln>
                <a:noFill/>
              </a:ln>
              <a:solidFill>
                <a:prstClr val="white"/>
              </a:solidFill>
              <a:effectLst/>
              <a:uLnTx/>
              <a:uFillTx/>
              <a:latin typeface="Univers Light" panose="020B0403020202020204" pitchFamily="34" charset="0"/>
              <a:ea typeface="+mn-ea"/>
              <a:cs typeface="+mn-cs"/>
            </a:endParaRPr>
          </a:p>
        </p:txBody>
      </p:sp>
      <p:graphicFrame>
        <p:nvGraphicFramePr>
          <p:cNvPr id="7" name="Diagram 6">
            <a:extLst>
              <a:ext uri="{FF2B5EF4-FFF2-40B4-BE49-F238E27FC236}">
                <a16:creationId xmlns:a16="http://schemas.microsoft.com/office/drawing/2014/main" id="{597E501A-0EB3-FA0D-91AF-F3C85769E1CB}"/>
              </a:ext>
            </a:extLst>
          </p:cNvPr>
          <p:cNvGraphicFramePr/>
          <p:nvPr>
            <p:extLst>
              <p:ext uri="{D42A27DB-BD31-4B8C-83A1-F6EECF244321}">
                <p14:modId xmlns:p14="http://schemas.microsoft.com/office/powerpoint/2010/main" val="3788256558"/>
              </p:ext>
            </p:extLst>
          </p:nvPr>
        </p:nvGraphicFramePr>
        <p:xfrm>
          <a:off x="536101" y="1357632"/>
          <a:ext cx="10846273" cy="4700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9C84D03-C66F-5E58-C4B7-1145D19D5550}"/>
              </a:ext>
            </a:extLst>
          </p:cNvPr>
          <p:cNvSpPr txBox="1"/>
          <p:nvPr/>
        </p:nvSpPr>
        <p:spPr>
          <a:xfrm>
            <a:off x="1085673" y="2557384"/>
            <a:ext cx="974712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Arial"/>
              </a:rPr>
              <a:t>A</a:t>
            </a:r>
            <a:r>
              <a:rPr kumimoji="0" lang="en-US" sz="1400" b="0" i="0" u="none" strike="noStrike" kern="1200" cap="none" spc="0" normalizeH="0" baseline="0" noProof="0" dirty="0" err="1">
                <a:ln>
                  <a:noFill/>
                </a:ln>
                <a:solidFill>
                  <a:prstClr val="white"/>
                </a:solidFill>
                <a:effectLst/>
                <a:uLnTx/>
                <a:uFillTx/>
                <a:latin typeface="Arial"/>
                <a:ea typeface="+mn-ea"/>
                <a:cs typeface="+mn-cs"/>
              </a:rPr>
              <a:t>ims</a:t>
            </a:r>
            <a:r>
              <a:rPr kumimoji="0" lang="en-US" sz="1400" b="0" i="0" u="none" strike="noStrike" kern="1200" cap="none" spc="0" normalizeH="0" baseline="0" noProof="0" dirty="0">
                <a:ln>
                  <a:noFill/>
                </a:ln>
                <a:solidFill>
                  <a:prstClr val="white"/>
                </a:solidFill>
                <a:effectLst/>
                <a:uLnTx/>
                <a:uFillTx/>
                <a:latin typeface="Arial"/>
                <a:ea typeface="+mn-ea"/>
                <a:cs typeface="+mn-cs"/>
              </a:rPr>
              <a:t> to support, develop, and implement </a:t>
            </a:r>
            <a:r>
              <a:rPr kumimoji="0" lang="en-US" sz="1400" b="1" i="0" u="none" strike="noStrike" kern="1200" cap="none" spc="0" normalizeH="0" baseline="0" noProof="0" dirty="0">
                <a:ln>
                  <a:noFill/>
                </a:ln>
                <a:solidFill>
                  <a:prstClr val="white"/>
                </a:solidFill>
                <a:effectLst/>
                <a:uLnTx/>
                <a:uFillTx/>
                <a:latin typeface="Arial"/>
                <a:ea typeface="+mn-ea"/>
                <a:cs typeface="+mn-cs"/>
              </a:rPr>
              <a:t>innovative</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1" i="0" u="none" strike="noStrike" kern="1200" cap="none" spc="0" normalizeH="0" baseline="0" noProof="0" dirty="0">
                <a:ln>
                  <a:noFill/>
                </a:ln>
                <a:solidFill>
                  <a:prstClr val="white"/>
                </a:solidFill>
                <a:effectLst/>
                <a:uLnTx/>
                <a:uFillTx/>
                <a:latin typeface="Arial"/>
                <a:ea typeface="+mn-ea"/>
                <a:cs typeface="+mn-cs"/>
              </a:rPr>
              <a:t>equity-centered</a:t>
            </a:r>
            <a:r>
              <a:rPr kumimoji="0" lang="en-US" sz="1400" b="0" i="0" u="none" strike="noStrike" kern="1200" cap="none" spc="0" normalizeH="0" baseline="0" noProof="0" dirty="0">
                <a:ln>
                  <a:noFill/>
                </a:ln>
                <a:solidFill>
                  <a:prstClr val="white"/>
                </a:solidFill>
                <a:effectLst/>
                <a:uLnTx/>
                <a:uFillTx/>
                <a:latin typeface="Arial"/>
                <a:ea typeface="+mn-ea"/>
                <a:cs typeface="+mn-cs"/>
              </a:rPr>
              <a:t> policies, practices, and programs that improve overall health and quality of life for all Mecklenburg County residents by eliminating disparities between historically underserved populations</a:t>
            </a:r>
          </a:p>
        </p:txBody>
      </p:sp>
      <p:pic>
        <p:nvPicPr>
          <p:cNvPr id="10" name="Picture 3" descr="Bee outline">
            <a:extLst>
              <a:ext uri="{FF2B5EF4-FFF2-40B4-BE49-F238E27FC236}">
                <a16:creationId xmlns:a16="http://schemas.microsoft.com/office/drawing/2014/main" id="{BA2E782B-2D05-AC61-CC0F-7D61EE81A76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979332" y="3915129"/>
            <a:ext cx="966156" cy="966156"/>
          </a:xfrm>
          <a:prstGeom prst="rect">
            <a:avLst/>
          </a:prstGeom>
        </p:spPr>
      </p:pic>
    </p:spTree>
    <p:extLst>
      <p:ext uri="{BB962C8B-B14F-4D97-AF65-F5344CB8AC3E}">
        <p14:creationId xmlns:p14="http://schemas.microsoft.com/office/powerpoint/2010/main" val="139995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02060" y="349251"/>
            <a:ext cx="11737540" cy="795606"/>
          </a:xfrm>
        </p:spPr>
        <p:txBody>
          <a:bodyPr/>
          <a:lstStyle/>
          <a:p>
            <a:r>
              <a:rPr lang="en-US" sz="4000" dirty="0"/>
              <a:t>Organizational Restructure </a:t>
            </a:r>
          </a:p>
        </p:txBody>
      </p:sp>
      <p:graphicFrame>
        <p:nvGraphicFramePr>
          <p:cNvPr id="3" name="Diagram 2">
            <a:extLst>
              <a:ext uri="{FF2B5EF4-FFF2-40B4-BE49-F238E27FC236}">
                <a16:creationId xmlns:a16="http://schemas.microsoft.com/office/drawing/2014/main" id="{1EE0C888-7FD3-E0AC-185D-BED69E1019E2}"/>
              </a:ext>
            </a:extLst>
          </p:cNvPr>
          <p:cNvGraphicFramePr/>
          <p:nvPr>
            <p:extLst>
              <p:ext uri="{D42A27DB-BD31-4B8C-83A1-F6EECF244321}">
                <p14:modId xmlns:p14="http://schemas.microsoft.com/office/powerpoint/2010/main" val="3230426859"/>
              </p:ext>
            </p:extLst>
          </p:nvPr>
        </p:nvGraphicFramePr>
        <p:xfrm>
          <a:off x="457201" y="1333500"/>
          <a:ext cx="10829924" cy="484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ED4E71-E980-E0BE-5724-F7AC69F0D52C}"/>
              </a:ext>
            </a:extLst>
          </p:cNvPr>
          <p:cNvSpPr txBox="1"/>
          <p:nvPr/>
        </p:nvSpPr>
        <p:spPr>
          <a:xfrm>
            <a:off x="1463807" y="2675440"/>
            <a:ext cx="898573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Aims to reduce disparities and eliminate disparities in disease, death rates, and quality of life among identified vulnerable and historically underserved populations.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3" descr="Bee outline">
            <a:extLst>
              <a:ext uri="{FF2B5EF4-FFF2-40B4-BE49-F238E27FC236}">
                <a16:creationId xmlns:a16="http://schemas.microsoft.com/office/drawing/2014/main" id="{9DA01981-29E7-EFD6-DAEC-5185D7A3806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263602" y="1709284"/>
            <a:ext cx="966156" cy="966156"/>
          </a:xfrm>
          <a:prstGeom prst="rect">
            <a:avLst/>
          </a:prstGeom>
        </p:spPr>
      </p:pic>
    </p:spTree>
    <p:extLst>
      <p:ext uri="{BB962C8B-B14F-4D97-AF65-F5344CB8AC3E}">
        <p14:creationId xmlns:p14="http://schemas.microsoft.com/office/powerpoint/2010/main" val="1581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454460" y="492126"/>
            <a:ext cx="11737540" cy="795606"/>
          </a:xfrm>
        </p:spPr>
        <p:txBody>
          <a:bodyPr/>
          <a:lstStyle/>
          <a:p>
            <a:r>
              <a:rPr lang="en-US" sz="4000" dirty="0"/>
              <a:t>Workforce Investments to Advance Equity </a:t>
            </a:r>
          </a:p>
        </p:txBody>
      </p:sp>
      <p:graphicFrame>
        <p:nvGraphicFramePr>
          <p:cNvPr id="4" name="Diagram 3">
            <a:extLst>
              <a:ext uri="{FF2B5EF4-FFF2-40B4-BE49-F238E27FC236}">
                <a16:creationId xmlns:a16="http://schemas.microsoft.com/office/drawing/2014/main" id="{437809C3-983C-E13C-162D-D10C588D8A36}"/>
              </a:ext>
            </a:extLst>
          </p:cNvPr>
          <p:cNvGraphicFramePr/>
          <p:nvPr>
            <p:extLst>
              <p:ext uri="{D42A27DB-BD31-4B8C-83A1-F6EECF244321}">
                <p14:modId xmlns:p14="http://schemas.microsoft.com/office/powerpoint/2010/main" val="762915352"/>
              </p:ext>
            </p:extLst>
          </p:nvPr>
        </p:nvGraphicFramePr>
        <p:xfrm>
          <a:off x="1078706" y="755919"/>
          <a:ext cx="10034588" cy="5781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09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867328"/>
            <a:ext cx="11737540" cy="795606"/>
          </a:xfrm>
        </p:spPr>
        <p:txBody>
          <a:bodyPr/>
          <a:lstStyle/>
          <a:p>
            <a:r>
              <a:rPr lang="en-US" sz="4000" dirty="0"/>
              <a:t>Workforce Development Initiative</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349685" y="2196114"/>
            <a:ext cx="10515600" cy="4351338"/>
          </a:xfrm>
        </p:spPr>
        <p:txBody>
          <a:bodyPr>
            <a:normAutofit/>
          </a:bodyPr>
          <a:lstStyle/>
          <a:p>
            <a:pPr lvl="1"/>
            <a:r>
              <a:rPr lang="en-US" dirty="0"/>
              <a:t>Deploy CDC Grant Funding, </a:t>
            </a:r>
            <a:r>
              <a:rPr lang="en-US" i="1" dirty="0">
                <a:solidFill>
                  <a:srgbClr val="000000"/>
                </a:solidFill>
                <a:effectLst/>
              </a:rPr>
              <a:t>Strengthening U.S. Public Health Infrastructure, Workforce, and Data Systems, </a:t>
            </a:r>
            <a:r>
              <a:rPr lang="en-US" i="1" dirty="0"/>
              <a:t> </a:t>
            </a:r>
            <a:r>
              <a:rPr lang="en-US" dirty="0"/>
              <a:t>to enhance equitable Public Health workforce </a:t>
            </a:r>
          </a:p>
          <a:p>
            <a:pPr marL="457200" lvl="1" indent="0">
              <a:buNone/>
            </a:pPr>
            <a:endParaRPr lang="en-US" dirty="0"/>
          </a:p>
          <a:p>
            <a:pPr lvl="1"/>
            <a:r>
              <a:rPr lang="en-US" dirty="0"/>
              <a:t>Sustain and expand Public Health Educators onboarded to support COVID-19 mitigation efforts</a:t>
            </a:r>
          </a:p>
          <a:p>
            <a:pPr lvl="1"/>
            <a:endParaRPr lang="en-US" dirty="0"/>
          </a:p>
          <a:p>
            <a:pPr lvl="1"/>
            <a:r>
              <a:rPr lang="en-US" dirty="0"/>
              <a:t>Design and implement trauma-informed staff practices </a:t>
            </a:r>
          </a:p>
          <a:p>
            <a:pPr marL="457200" lvl="1" indent="0">
              <a:buNone/>
            </a:pPr>
            <a:endParaRPr lang="en-US" dirty="0"/>
          </a:p>
          <a:p>
            <a:pPr marL="457200" lvl="1" indent="0">
              <a:buNone/>
            </a:pPr>
            <a:endParaRPr lang="en-US" dirty="0"/>
          </a:p>
          <a:p>
            <a:pPr lvl="1"/>
            <a:endParaRPr lang="en-US" dirty="0"/>
          </a:p>
          <a:p>
            <a:pPr lvl="1"/>
            <a:endParaRPr lang="en-US" dirty="0"/>
          </a:p>
        </p:txBody>
      </p:sp>
      <p:sp>
        <p:nvSpPr>
          <p:cNvPr id="4" name="Rectangle: Rounded Corners 3" descr="Users outline">
            <a:extLst>
              <a:ext uri="{FF2B5EF4-FFF2-40B4-BE49-F238E27FC236}">
                <a16:creationId xmlns:a16="http://schemas.microsoft.com/office/drawing/2014/main" id="{87419F5E-087B-C783-2A6F-2DDF2076F3B2}"/>
              </a:ext>
            </a:extLst>
          </p:cNvPr>
          <p:cNvSpPr/>
          <p:nvPr/>
        </p:nvSpPr>
        <p:spPr>
          <a:xfrm>
            <a:off x="8852276" y="36450"/>
            <a:ext cx="3134491" cy="2159664"/>
          </a:xfrm>
          <a:prstGeom prst="roundRect">
            <a:avLst/>
          </a:prstGeom>
          <a:blipFill>
            <a:blip r:embed="rId2">
              <a:extLst>
                <a:ext uri="{96DAC541-7B7A-43D3-8B79-37D633B846F1}">
                  <asvg:svgBlip xmlns:asvg="http://schemas.microsoft.com/office/drawing/2016/SVG/main" r:embed="rId3"/>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15328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867328"/>
            <a:ext cx="11737540" cy="795606"/>
          </a:xfrm>
        </p:spPr>
        <p:txBody>
          <a:bodyPr/>
          <a:lstStyle/>
          <a:p>
            <a:r>
              <a:rPr lang="en-US" sz="4000" dirty="0"/>
              <a:t>Latino/Hispanic Engagement </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349685" y="2196114"/>
            <a:ext cx="10515600" cy="4351338"/>
          </a:xfrm>
        </p:spPr>
        <p:txBody>
          <a:bodyPr>
            <a:normAutofit/>
          </a:bodyPr>
          <a:lstStyle/>
          <a:p>
            <a:pPr lvl="1"/>
            <a:r>
              <a:rPr lang="en-US" dirty="0"/>
              <a:t>Hire and sustain staff to coordinate Latino/Hispanic Engagement efforts</a:t>
            </a:r>
          </a:p>
          <a:p>
            <a:pPr marL="914400" lvl="2" indent="0">
              <a:buNone/>
            </a:pPr>
            <a:endParaRPr lang="en-US" dirty="0"/>
          </a:p>
          <a:p>
            <a:pPr lvl="1"/>
            <a:r>
              <a:rPr lang="en-US" dirty="0"/>
              <a:t>Expand Latino/Hispanic engagement efforts by developing a workforce reflective of community </a:t>
            </a:r>
          </a:p>
          <a:p>
            <a:pPr lvl="1"/>
            <a:endParaRPr lang="en-US" dirty="0"/>
          </a:p>
          <a:p>
            <a:pPr lvl="1"/>
            <a:r>
              <a:rPr lang="en-US" dirty="0"/>
              <a:t>Conduct Latino/Hispanic gap analysis to inform organizational strategic direction</a:t>
            </a:r>
          </a:p>
          <a:p>
            <a:pPr lvl="1"/>
            <a:endParaRPr lang="en-US" dirty="0"/>
          </a:p>
          <a:p>
            <a:pPr lvl="1"/>
            <a:r>
              <a:rPr lang="en-US" dirty="0"/>
              <a:t>Create communication network to enhance engagement with Latino workforce and grassroots leaders</a:t>
            </a:r>
          </a:p>
          <a:p>
            <a:pPr marL="457200" lvl="1" indent="0">
              <a:buNone/>
            </a:pPr>
            <a:endParaRPr lang="en-US" dirty="0"/>
          </a:p>
          <a:p>
            <a:pPr marL="457200" lvl="1" indent="0">
              <a:buNone/>
            </a:pPr>
            <a:endParaRPr lang="en-US" dirty="0"/>
          </a:p>
          <a:p>
            <a:pPr lvl="1"/>
            <a:endParaRPr lang="en-US" dirty="0"/>
          </a:p>
          <a:p>
            <a:pPr lvl="1"/>
            <a:endParaRPr lang="en-US" dirty="0"/>
          </a:p>
        </p:txBody>
      </p:sp>
      <p:pic>
        <p:nvPicPr>
          <p:cNvPr id="9" name="Picture 8">
            <a:extLst>
              <a:ext uri="{FF2B5EF4-FFF2-40B4-BE49-F238E27FC236}">
                <a16:creationId xmlns:a16="http://schemas.microsoft.com/office/drawing/2014/main" id="{E7267752-9B0B-C64E-8E5D-B81AE4D8964F}"/>
              </a:ext>
            </a:extLst>
          </p:cNvPr>
          <p:cNvPicPr>
            <a:picLocks noChangeAspect="1"/>
          </p:cNvPicPr>
          <p:nvPr/>
        </p:nvPicPr>
        <p:blipFill>
          <a:blip r:embed="rId2"/>
          <a:stretch>
            <a:fillRect/>
          </a:stretch>
        </p:blipFill>
        <p:spPr>
          <a:xfrm>
            <a:off x="8296759" y="310548"/>
            <a:ext cx="3139712" cy="2164268"/>
          </a:xfrm>
          <a:prstGeom prst="rect">
            <a:avLst/>
          </a:prstGeom>
        </p:spPr>
      </p:pic>
    </p:spTree>
    <p:extLst>
      <p:ext uri="{BB962C8B-B14F-4D97-AF65-F5344CB8AC3E}">
        <p14:creationId xmlns:p14="http://schemas.microsoft.com/office/powerpoint/2010/main" val="397966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867328"/>
            <a:ext cx="11737540" cy="795606"/>
          </a:xfrm>
        </p:spPr>
        <p:txBody>
          <a:bodyPr/>
          <a:lstStyle/>
          <a:p>
            <a:r>
              <a:rPr lang="en-US" sz="4000" dirty="0"/>
              <a:t>Community Health Workers</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87637" y="1778670"/>
            <a:ext cx="10515600" cy="4351338"/>
          </a:xfrm>
        </p:spPr>
        <p:txBody>
          <a:bodyPr>
            <a:normAutofit/>
          </a:bodyPr>
          <a:lstStyle/>
          <a:p>
            <a:pPr lvl="1"/>
            <a:r>
              <a:rPr lang="en-US" dirty="0"/>
              <a:t>Establish backbone infrastructure to support community health workers (CHW), and agencies that employ them</a:t>
            </a:r>
          </a:p>
          <a:p>
            <a:pPr marL="457200" lvl="1" indent="0">
              <a:buNone/>
            </a:pPr>
            <a:endParaRPr lang="en-US" dirty="0"/>
          </a:p>
          <a:p>
            <a:pPr lvl="1"/>
            <a:r>
              <a:rPr lang="en-US" dirty="0"/>
              <a:t>Convene CHW Coalition (QC Community Connect Coalition) to:</a:t>
            </a:r>
          </a:p>
          <a:p>
            <a:pPr lvl="2"/>
            <a:r>
              <a:rPr lang="en-US" dirty="0"/>
              <a:t>nurture workforce and professional development opportunities</a:t>
            </a:r>
          </a:p>
          <a:p>
            <a:pPr lvl="2"/>
            <a:r>
              <a:rPr lang="en-US" dirty="0"/>
              <a:t>increase public and professional recognition of community health worker expertise and contribution</a:t>
            </a:r>
          </a:p>
          <a:p>
            <a:pPr lvl="2"/>
            <a:r>
              <a:rPr lang="en-US" dirty="0"/>
              <a:t>equip CHWs with relevant resources by sharing active health and social services that serve Mecklenburg County communities</a:t>
            </a:r>
          </a:p>
          <a:p>
            <a:pPr marL="914400" lvl="2" indent="0">
              <a:buNone/>
            </a:pPr>
            <a:endParaRPr lang="en-US" dirty="0"/>
          </a:p>
          <a:p>
            <a:pPr lvl="1"/>
            <a:r>
              <a:rPr lang="en-US" dirty="0"/>
              <a:t>Engage senior leadership from organizations who employ community health workers to ensure coordination, alignment, </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p:txBody>
      </p:sp>
      <p:sp>
        <p:nvSpPr>
          <p:cNvPr id="4" name="Rectangle: Rounded Corners 3" descr="Link outline">
            <a:extLst>
              <a:ext uri="{FF2B5EF4-FFF2-40B4-BE49-F238E27FC236}">
                <a16:creationId xmlns:a16="http://schemas.microsoft.com/office/drawing/2014/main" id="{5647F593-7D61-BA51-0376-600BEC7DFEAA}"/>
              </a:ext>
            </a:extLst>
          </p:cNvPr>
          <p:cNvSpPr/>
          <p:nvPr/>
        </p:nvSpPr>
        <p:spPr>
          <a:xfrm>
            <a:off x="9057509" y="320488"/>
            <a:ext cx="3134491" cy="2159664"/>
          </a:xfrm>
          <a:prstGeom prst="roundRect">
            <a:avLst/>
          </a:prstGeom>
          <a:blipFill>
            <a:blip r:embed="rId2">
              <a:extLst>
                <a:ext uri="{96DAC541-7B7A-43D3-8B79-37D633B846F1}">
                  <asvg:svgBlip xmlns:asvg="http://schemas.microsoft.com/office/drawing/2016/SVG/main" r:embed="rId3"/>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5416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70660"/>
            <a:ext cx="12192000" cy="5587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838200" y="2096479"/>
            <a:ext cx="10927080" cy="4351338"/>
          </a:xfrm>
        </p:spPr>
        <p:txBody>
          <a:bodyPr>
            <a:normAutofit/>
          </a:bodyPr>
          <a:lstStyle/>
          <a:p>
            <a:pPr marL="0" marR="0" lvl="0" indent="0">
              <a:lnSpc>
                <a:spcPct val="107000"/>
              </a:lnSpc>
              <a:spcBef>
                <a:spcPts val="0"/>
              </a:spcBef>
              <a:spcAft>
                <a:spcPts val="0"/>
              </a:spcAft>
              <a:buNone/>
            </a:pPr>
            <a:r>
              <a:rPr lang="en-US" sz="4400" b="1" dirty="0">
                <a:solidFill>
                  <a:schemeClr val="bg1"/>
                </a:solidFill>
                <a:effectLst/>
                <a:ea typeface="Calibri" panose="020F0502020204030204" pitchFamily="34" charset="0"/>
              </a:rPr>
              <a:t>“Not everything that is faced can be changed, but nothing can be changed until it is faced.” </a:t>
            </a:r>
          </a:p>
          <a:p>
            <a:pPr marL="0" marR="0" lvl="0" indent="0">
              <a:lnSpc>
                <a:spcPct val="107000"/>
              </a:lnSpc>
              <a:spcBef>
                <a:spcPts val="0"/>
              </a:spcBef>
              <a:spcAft>
                <a:spcPts val="0"/>
              </a:spcAft>
              <a:buNone/>
            </a:pPr>
            <a:endParaRPr lang="en-US" sz="4400" b="1" dirty="0">
              <a:solidFill>
                <a:schemeClr val="bg1"/>
              </a:solidFill>
            </a:endParaRPr>
          </a:p>
          <a:p>
            <a:pPr marL="0" marR="0" lvl="0" indent="0">
              <a:lnSpc>
                <a:spcPct val="107000"/>
              </a:lnSpc>
              <a:spcBef>
                <a:spcPts val="0"/>
              </a:spcBef>
              <a:spcAft>
                <a:spcPts val="0"/>
              </a:spcAft>
              <a:buNone/>
            </a:pPr>
            <a:r>
              <a:rPr lang="en-US" sz="4400" b="1" dirty="0">
                <a:solidFill>
                  <a:schemeClr val="bg1"/>
                </a:solidFill>
              </a:rPr>
              <a:t>James Baldwin</a:t>
            </a:r>
            <a:endParaRPr lang="en-US" sz="6000" dirty="0">
              <a:solidFill>
                <a:schemeClr val="bg1"/>
              </a:solidFill>
            </a:endParaRPr>
          </a:p>
        </p:txBody>
      </p:sp>
    </p:spTree>
    <p:extLst>
      <p:ext uri="{BB962C8B-B14F-4D97-AF65-F5344CB8AC3E}">
        <p14:creationId xmlns:p14="http://schemas.microsoft.com/office/powerpoint/2010/main" val="8087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615951"/>
            <a:ext cx="11737540" cy="795606"/>
          </a:xfrm>
        </p:spPr>
        <p:txBody>
          <a:bodyPr/>
          <a:lstStyle/>
          <a:p>
            <a:r>
              <a:rPr lang="en-US" sz="4000" b="1" dirty="0">
                <a:latin typeface="+mn-lt"/>
              </a:rPr>
              <a:t>Departmental Equity Action Team (DEAT) Overview</a:t>
            </a:r>
            <a:endParaRPr lang="en-US" sz="4000" dirty="0"/>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6925145" y="1650887"/>
            <a:ext cx="4715475" cy="3649044"/>
          </a:xfrm>
        </p:spPr>
        <p:txBody>
          <a:bodyPr>
            <a:normAutofit lnSpcReduction="10000"/>
          </a:bodyPr>
          <a:lstStyle/>
          <a:p>
            <a:pPr marL="0" indent="0">
              <a:lnSpc>
                <a:spcPct val="100000"/>
              </a:lnSpc>
              <a:buNone/>
            </a:pPr>
            <a:r>
              <a:rPr lang="en-US" dirty="0">
                <a:solidFill>
                  <a:schemeClr val="tx1"/>
                </a:solidFill>
                <a:effectLst/>
                <a:ea typeface="Calibri" panose="020F0502020204030204" pitchFamily="34" charset="0"/>
              </a:rPr>
              <a:t>The DEAT is a volunteer committee dedicated to the  advancement of equity within the Mecklenburg County Public Health department through strengthened internal policies, practices, program delivery, and services. </a:t>
            </a:r>
          </a:p>
          <a:p>
            <a:pPr lvl="1"/>
            <a:endParaRPr lang="en-US" dirty="0"/>
          </a:p>
        </p:txBody>
      </p:sp>
      <p:pic>
        <p:nvPicPr>
          <p:cNvPr id="4" name="Picture 3">
            <a:extLst>
              <a:ext uri="{FF2B5EF4-FFF2-40B4-BE49-F238E27FC236}">
                <a16:creationId xmlns:a16="http://schemas.microsoft.com/office/drawing/2014/main" id="{6D4121E4-89A2-EF36-4819-3F3D60F25815}"/>
              </a:ext>
            </a:extLst>
          </p:cNvPr>
          <p:cNvPicPr>
            <a:picLocks noChangeAspect="1"/>
          </p:cNvPicPr>
          <p:nvPr/>
        </p:nvPicPr>
        <p:blipFill>
          <a:blip r:embed="rId3"/>
          <a:stretch>
            <a:fillRect/>
          </a:stretch>
        </p:blipFill>
        <p:spPr>
          <a:xfrm>
            <a:off x="434105" y="1650887"/>
            <a:ext cx="5905051" cy="3556226"/>
          </a:xfrm>
          <a:prstGeom prst="rect">
            <a:avLst/>
          </a:prstGeom>
        </p:spPr>
      </p:pic>
    </p:spTree>
    <p:extLst>
      <p:ext uri="{BB962C8B-B14F-4D97-AF65-F5344CB8AC3E}">
        <p14:creationId xmlns:p14="http://schemas.microsoft.com/office/powerpoint/2010/main" val="50161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615951"/>
            <a:ext cx="11737540" cy="795606"/>
          </a:xfrm>
        </p:spPr>
        <p:txBody>
          <a:bodyPr/>
          <a:lstStyle/>
          <a:p>
            <a:r>
              <a:rPr lang="en-US" sz="4000" dirty="0"/>
              <a:t>DEAT Roles &amp; Responsibilities </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349684" y="1487757"/>
            <a:ext cx="10841777" cy="4754292"/>
          </a:xfrm>
        </p:spPr>
        <p:txBody>
          <a:bodyPr>
            <a:normAutofit/>
          </a:bodyPr>
          <a:lstStyle/>
          <a:p>
            <a:pPr marL="342900" marR="0" indent="-342900">
              <a:lnSpc>
                <a:spcPct val="107000"/>
              </a:lnSpc>
              <a:spcBef>
                <a:spcPts val="0"/>
              </a:spcBef>
              <a:spcAft>
                <a:spcPts val="800"/>
              </a:spcAft>
              <a:buFont typeface="Arial" panose="020B0604020202020204" pitchFamily="34" charset="0"/>
              <a:buChar char="•"/>
            </a:pPr>
            <a:r>
              <a:rPr lang="en-US" sz="2400" dirty="0">
                <a:solidFill>
                  <a:schemeClr val="tx1"/>
                </a:solidFill>
                <a:effectLst/>
                <a:ea typeface="Calibri" panose="020F0502020204030204" pitchFamily="34" charset="0"/>
                <a:cs typeface="Calibri" panose="020F0502020204030204" pitchFamily="34" charset="0"/>
              </a:rPr>
              <a:t>Serve as departmental equity ambassador​s</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tx1"/>
                </a:solidFill>
                <a:effectLst/>
                <a:ea typeface="Calibri" panose="020F0502020204030204" pitchFamily="34" charset="0"/>
                <a:cs typeface="Calibri" panose="020F0502020204030204" pitchFamily="34" charset="0"/>
              </a:rPr>
              <a:t>Support the design and implementation of the MCPH Departmental Equity Action Plan​</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tx1"/>
                </a:solidFill>
                <a:effectLst/>
                <a:ea typeface="Calibri" panose="020F0502020204030204" pitchFamily="34" charset="0"/>
                <a:cs typeface="Calibri" panose="020F0502020204030204" pitchFamily="34" charset="0"/>
              </a:rPr>
              <a:t>Provide resources, guidance, and technical assistance to peers seeking to enhance equitable practices​</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tx1"/>
                </a:solidFill>
                <a:effectLst/>
                <a:ea typeface="Calibri" panose="020F0502020204030204" pitchFamily="34" charset="0"/>
                <a:cs typeface="Calibri" panose="020F0502020204030204" pitchFamily="34" charset="0"/>
              </a:rPr>
              <a:t>Recommend employee training opportunities and tools to advance </a:t>
            </a:r>
            <a:r>
              <a:rPr lang="en-US" sz="2400" dirty="0">
                <a:solidFill>
                  <a:schemeClr val="tx1"/>
                </a:solidFill>
                <a:ea typeface="Calibri" panose="020F0502020204030204" pitchFamily="34" charset="0"/>
                <a:cs typeface="Calibri" panose="020F0502020204030204" pitchFamily="34" charset="0"/>
              </a:rPr>
              <a:t>the D</a:t>
            </a:r>
            <a:r>
              <a:rPr lang="en-US" sz="2400" dirty="0">
                <a:solidFill>
                  <a:schemeClr val="tx1"/>
                </a:solidFill>
                <a:effectLst/>
                <a:ea typeface="Calibri" panose="020F0502020204030204" pitchFamily="34" charset="0"/>
                <a:cs typeface="Calibri" panose="020F0502020204030204" pitchFamily="34" charset="0"/>
              </a:rPr>
              <a:t>epartment's culture of equity​</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tx1"/>
                </a:solidFill>
                <a:effectLst/>
                <a:ea typeface="Calibri" panose="020F0502020204030204" pitchFamily="34" charset="0"/>
                <a:cs typeface="Calibri" panose="020F0502020204030204" pitchFamily="34" charset="0"/>
              </a:rPr>
              <a:t>Work to resolve issues rooted in bias and discrimination through research, education, and partnerships​</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tx1"/>
                </a:solidFill>
                <a:effectLst/>
                <a:ea typeface="Calibri" panose="020F0502020204030204" pitchFamily="34" charset="0"/>
                <a:cs typeface="Calibri" panose="020F0502020204030204" pitchFamily="34" charset="0"/>
              </a:rPr>
              <a:t>Build partners/alliances to promote equity and inclusion within MCPH</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63111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95827"/>
            <a:ext cx="12192000" cy="5587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24981-898F-4AC8-1F74-2DE70B6FF01B}"/>
              </a:ext>
            </a:extLst>
          </p:cNvPr>
          <p:cNvSpPr>
            <a:spLocks noGrp="1"/>
          </p:cNvSpPr>
          <p:nvPr>
            <p:ph type="title"/>
          </p:nvPr>
        </p:nvSpPr>
        <p:spPr/>
        <p:txBody>
          <a:bodyPr/>
          <a:lstStyle/>
          <a:p>
            <a:r>
              <a:rPr lang="en-US" dirty="0"/>
              <a:t>Today We Will…</a:t>
            </a:r>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509894" y="1493170"/>
            <a:ext cx="11177281" cy="4755230"/>
          </a:xfrm>
        </p:spPr>
        <p:txBody>
          <a:bodyPr>
            <a:normAutofit fontScale="92500" lnSpcReduction="10000"/>
          </a:bodyPr>
          <a:lstStyle/>
          <a:p>
            <a:pPr>
              <a:lnSpc>
                <a:spcPct val="150000"/>
              </a:lnSpc>
              <a:spcBef>
                <a:spcPts val="0"/>
              </a:spcBef>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Define </a:t>
            </a:r>
            <a:r>
              <a:rPr lang="en-US" sz="3200" b="1" dirty="0">
                <a:solidFill>
                  <a:schemeClr val="bg1"/>
                </a:solidFill>
                <a:effectLst/>
                <a:ea typeface="Calibri" panose="020F0502020204030204" pitchFamily="34" charset="0"/>
              </a:rPr>
              <a:t>Health</a:t>
            </a: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Equity </a:t>
            </a:r>
          </a:p>
          <a:p>
            <a:pPr>
              <a:lnSpc>
                <a:spcPct val="120000"/>
              </a:lnSpc>
              <a:spcBef>
                <a:spcPts val="0"/>
              </a:spcBef>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Describe MCPH’s process for identifying most underserved populations </a:t>
            </a:r>
          </a:p>
          <a:p>
            <a:pPr>
              <a:lnSpc>
                <a:spcPct val="150000"/>
              </a:lnSpc>
              <a:spcBef>
                <a:spcPts val="0"/>
              </a:spcBef>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Describe MCPH’s organizational restructure to Advance Equity</a:t>
            </a:r>
          </a:p>
          <a:p>
            <a:pPr>
              <a:lnSpc>
                <a:spcPct val="150000"/>
              </a:lnSpc>
              <a:spcBef>
                <a:spcPts val="0"/>
              </a:spcBef>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Discuss MCPH’s Departmental Equity Action Team </a:t>
            </a:r>
          </a:p>
          <a:p>
            <a:pPr>
              <a:lnSpc>
                <a:spcPct val="110000"/>
              </a:lnSpc>
              <a:spcBef>
                <a:spcPts val="0"/>
              </a:spcBef>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Review MCPH’s approach to equitable investments in marginalized and underserved communities  </a:t>
            </a:r>
          </a:p>
          <a:p>
            <a:pPr>
              <a:lnSpc>
                <a:spcPct val="150000"/>
              </a:lnSpc>
              <a:spcBef>
                <a:spcPts val="0"/>
              </a:spcBef>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Describe evaluation and data improvement planning efforts </a:t>
            </a:r>
          </a:p>
          <a:p>
            <a:pPr>
              <a:lnSpc>
                <a:spcPct val="150000"/>
              </a:lnSpc>
            </a:pPr>
            <a:endParaRPr lang="en-US" sz="4400" dirty="0">
              <a:solidFill>
                <a:schemeClr val="bg1"/>
              </a:solidFill>
            </a:endParaRPr>
          </a:p>
        </p:txBody>
      </p:sp>
    </p:spTree>
    <p:extLst>
      <p:ext uri="{BB962C8B-B14F-4D97-AF65-F5344CB8AC3E}">
        <p14:creationId xmlns:p14="http://schemas.microsoft.com/office/powerpoint/2010/main" val="225742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615951"/>
            <a:ext cx="11737540" cy="795606"/>
          </a:xfrm>
        </p:spPr>
        <p:txBody>
          <a:bodyPr/>
          <a:lstStyle/>
          <a:p>
            <a:r>
              <a:rPr lang="en-US" sz="4000" dirty="0"/>
              <a:t>DEAT Organizational Assessment &amp; Planning </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349685" y="1557330"/>
            <a:ext cx="11229402" cy="4351338"/>
          </a:xfrm>
        </p:spPr>
        <p:txBody>
          <a:bodyPr>
            <a:normAutofit/>
          </a:bodyPr>
          <a:lstStyle/>
          <a:p>
            <a:pPr marL="0" indent="0">
              <a:buNone/>
            </a:pPr>
            <a:r>
              <a:rPr lang="en-US" sz="2400" b="1" dirty="0">
                <a:solidFill>
                  <a:schemeClr val="tx1"/>
                </a:solidFill>
              </a:rPr>
              <a:t>Purpose</a:t>
            </a:r>
            <a:endParaRPr lang="en-US" sz="2400" b="1" dirty="0"/>
          </a:p>
          <a:p>
            <a:pPr marL="0" indent="0">
              <a:buNone/>
            </a:pPr>
            <a:r>
              <a:rPr lang="en-US" sz="2400" dirty="0">
                <a:solidFill>
                  <a:schemeClr val="tx1"/>
                </a:solidFill>
              </a:rPr>
              <a:t>Develop a baseline understanding of where the Department stands internally on important diversity, equity and inclusion (DEI) indicators to assess how well the Department is doing in certain areas and where there are opportunities for growth in other areas</a:t>
            </a:r>
          </a:p>
          <a:p>
            <a:endParaRPr lang="en-US" sz="2400" dirty="0">
              <a:solidFill>
                <a:schemeClr val="tx1"/>
              </a:solidFill>
            </a:endParaRPr>
          </a:p>
          <a:p>
            <a:pPr marL="0" indent="0">
              <a:buNone/>
            </a:pPr>
            <a:r>
              <a:rPr lang="en-US" sz="2400" b="1" dirty="0">
                <a:solidFill>
                  <a:schemeClr val="tx1"/>
                </a:solidFill>
              </a:rPr>
              <a:t>Objective</a:t>
            </a:r>
            <a:endParaRPr lang="en-US" sz="2400" b="1" dirty="0"/>
          </a:p>
          <a:p>
            <a:pPr marL="0" indent="0">
              <a:buNone/>
            </a:pPr>
            <a:r>
              <a:rPr lang="en-US" sz="2400" dirty="0">
                <a:solidFill>
                  <a:schemeClr val="tx1"/>
                </a:solidFill>
              </a:rPr>
              <a:t>Use assessment results to inform the DEAT’s ongoing work in finalizing the development and implementation of a Departmental EAP that is responsive to the Department’s needs and aspirations regarding DEI</a:t>
            </a:r>
          </a:p>
          <a:p>
            <a:pPr lvl="1"/>
            <a:endParaRPr lang="en-US" dirty="0"/>
          </a:p>
        </p:txBody>
      </p:sp>
    </p:spTree>
    <p:extLst>
      <p:ext uri="{BB962C8B-B14F-4D97-AF65-F5344CB8AC3E}">
        <p14:creationId xmlns:p14="http://schemas.microsoft.com/office/powerpoint/2010/main" val="343324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70660"/>
            <a:ext cx="12192000" cy="55873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838200" y="2096479"/>
            <a:ext cx="10927080" cy="4351338"/>
          </a:xfrm>
        </p:spPr>
        <p:txBody>
          <a:bodyPr>
            <a:normAutofit/>
          </a:bodyPr>
          <a:lstStyle/>
          <a:p>
            <a:pPr marL="0" indent="0" algn="l" fontAlgn="base">
              <a:buNone/>
            </a:pPr>
            <a:r>
              <a:rPr lang="en-US" sz="3600" b="1" i="0" dirty="0">
                <a:solidFill>
                  <a:schemeClr val="bg1"/>
                </a:solidFill>
                <a:effectLst/>
              </a:rPr>
              <a:t>“Equality is leaving the door open for anyone who has the means to approach it; equity is ensuring there is a pathway to that door for those who need it.”</a:t>
            </a:r>
          </a:p>
          <a:p>
            <a:pPr algn="l" fontAlgn="base"/>
            <a:endParaRPr lang="en-US" sz="3600" b="0" i="0" dirty="0">
              <a:solidFill>
                <a:schemeClr val="bg1"/>
              </a:solidFill>
              <a:effectLst/>
            </a:endParaRPr>
          </a:p>
          <a:p>
            <a:pPr marL="0" indent="0" algn="l" fontAlgn="base">
              <a:buNone/>
            </a:pPr>
            <a:r>
              <a:rPr lang="en-US" sz="3600" b="1" i="0" dirty="0">
                <a:solidFill>
                  <a:schemeClr val="bg1"/>
                </a:solidFill>
                <a:effectLst/>
              </a:rPr>
              <a:t>Caroline Belden </a:t>
            </a:r>
          </a:p>
        </p:txBody>
      </p:sp>
    </p:spTree>
    <p:extLst>
      <p:ext uri="{BB962C8B-B14F-4D97-AF65-F5344CB8AC3E}">
        <p14:creationId xmlns:p14="http://schemas.microsoft.com/office/powerpoint/2010/main" val="216627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615951"/>
            <a:ext cx="11737540" cy="795606"/>
          </a:xfrm>
        </p:spPr>
        <p:txBody>
          <a:bodyPr/>
          <a:lstStyle/>
          <a:p>
            <a:r>
              <a:rPr lang="en-US" sz="4000" dirty="0"/>
              <a:t>Equitable Investments </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349685" y="1641869"/>
            <a:ext cx="11362854" cy="4351338"/>
          </a:xfrm>
        </p:spPr>
        <p:txBody>
          <a:bodyPr>
            <a:normAutofit lnSpcReduction="10000"/>
          </a:bodyPr>
          <a:lstStyle/>
          <a:p>
            <a:r>
              <a:rPr lang="en-US" sz="2400" dirty="0"/>
              <a:t>Increase minority and women-led vendors to support organizational operations</a:t>
            </a:r>
          </a:p>
          <a:p>
            <a:pPr marL="0" indent="0">
              <a:buNone/>
            </a:pPr>
            <a:endParaRPr lang="en-US" sz="2400" dirty="0"/>
          </a:p>
          <a:p>
            <a:r>
              <a:rPr lang="en-US" sz="2400" dirty="0"/>
              <a:t>Provide funding opportunities for grassroots organizations through grants aligned with core public health priority areas of focus </a:t>
            </a:r>
          </a:p>
          <a:p>
            <a:endParaRPr lang="en-US" sz="2400" dirty="0"/>
          </a:p>
          <a:p>
            <a:r>
              <a:rPr lang="en-US" sz="2400" dirty="0"/>
              <a:t>Provide capacity strengthening resources to advance fiscal development of grassroots organizations </a:t>
            </a:r>
          </a:p>
          <a:p>
            <a:endParaRPr lang="en-US" sz="2400" dirty="0"/>
          </a:p>
          <a:p>
            <a:r>
              <a:rPr lang="en-US" sz="2400" dirty="0"/>
              <a:t>Sustain grassroot Community Advisory Network for bidirectional learning and engagement</a:t>
            </a:r>
          </a:p>
          <a:p>
            <a:pPr marL="0" indent="0">
              <a:buNone/>
            </a:pPr>
            <a:r>
              <a:rPr lang="en-US" sz="2400" dirty="0"/>
              <a:t> </a:t>
            </a:r>
            <a:endParaRPr lang="en-US" dirty="0"/>
          </a:p>
        </p:txBody>
      </p:sp>
    </p:spTree>
    <p:extLst>
      <p:ext uri="{BB962C8B-B14F-4D97-AF65-F5344CB8AC3E}">
        <p14:creationId xmlns:p14="http://schemas.microsoft.com/office/powerpoint/2010/main" val="419048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C655-7885-D806-4C17-895308D70B2F}"/>
              </a:ext>
            </a:extLst>
          </p:cNvPr>
          <p:cNvSpPr>
            <a:spLocks noGrp="1"/>
          </p:cNvSpPr>
          <p:nvPr>
            <p:ph type="title"/>
          </p:nvPr>
        </p:nvSpPr>
        <p:spPr>
          <a:xfrm>
            <a:off x="992312" y="1123959"/>
            <a:ext cx="10515600" cy="795606"/>
          </a:xfrm>
        </p:spPr>
        <p:txBody>
          <a:bodyPr/>
          <a:lstStyle/>
          <a:p>
            <a:pPr algn="ctr"/>
            <a:r>
              <a:rPr lang="en-US" dirty="0"/>
              <a:t>How do internal improvements drive community change?</a:t>
            </a:r>
            <a:br>
              <a:rPr lang="en-US" dirty="0"/>
            </a:br>
            <a:br>
              <a:rPr lang="en-US" dirty="0"/>
            </a:br>
            <a:endParaRPr lang="en-US" dirty="0"/>
          </a:p>
        </p:txBody>
      </p:sp>
      <p:pic>
        <p:nvPicPr>
          <p:cNvPr id="4" name="Picture 3">
            <a:extLst>
              <a:ext uri="{FF2B5EF4-FFF2-40B4-BE49-F238E27FC236}">
                <a16:creationId xmlns:a16="http://schemas.microsoft.com/office/drawing/2014/main" id="{805BAEC6-CD2A-9A13-B98E-4BA76BFA3FA4}"/>
              </a:ext>
            </a:extLst>
          </p:cNvPr>
          <p:cNvPicPr>
            <a:picLocks noChangeAspect="1"/>
          </p:cNvPicPr>
          <p:nvPr/>
        </p:nvPicPr>
        <p:blipFill>
          <a:blip r:embed="rId3"/>
          <a:stretch>
            <a:fillRect/>
          </a:stretch>
        </p:blipFill>
        <p:spPr>
          <a:xfrm>
            <a:off x="4753415" y="3086055"/>
            <a:ext cx="2993395" cy="2987299"/>
          </a:xfrm>
          <a:prstGeom prst="rect">
            <a:avLst/>
          </a:prstGeom>
        </p:spPr>
      </p:pic>
    </p:spTree>
    <p:extLst>
      <p:ext uri="{BB962C8B-B14F-4D97-AF65-F5344CB8AC3E}">
        <p14:creationId xmlns:p14="http://schemas.microsoft.com/office/powerpoint/2010/main" val="2995611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8F29F7-73D2-9D61-2026-71C1AC436CFA}"/>
              </a:ext>
            </a:extLst>
          </p:cNvPr>
          <p:cNvSpPr>
            <a:spLocks noGrp="1"/>
          </p:cNvSpPr>
          <p:nvPr>
            <p:ph type="title"/>
          </p:nvPr>
        </p:nvSpPr>
        <p:spPr>
          <a:xfrm>
            <a:off x="318680" y="392595"/>
            <a:ext cx="11753272" cy="795606"/>
          </a:xfrm>
        </p:spPr>
        <p:txBody>
          <a:bodyPr/>
          <a:lstStyle/>
          <a:p>
            <a:r>
              <a:rPr lang="en-US" sz="4000" dirty="0"/>
              <a:t>Acknowledge the Past to Build the Future</a:t>
            </a:r>
          </a:p>
        </p:txBody>
      </p:sp>
      <p:pic>
        <p:nvPicPr>
          <p:cNvPr id="6" name="Picture 5">
            <a:extLst>
              <a:ext uri="{FF2B5EF4-FFF2-40B4-BE49-F238E27FC236}">
                <a16:creationId xmlns:a16="http://schemas.microsoft.com/office/drawing/2014/main" id="{5466C329-634C-1C61-97A1-2113E973CF5A}"/>
              </a:ext>
            </a:extLst>
          </p:cNvPr>
          <p:cNvPicPr>
            <a:picLocks noChangeAspect="1"/>
          </p:cNvPicPr>
          <p:nvPr/>
        </p:nvPicPr>
        <p:blipFill rotWithShape="1">
          <a:blip r:embed="rId3"/>
          <a:srcRect r="7916"/>
          <a:stretch/>
        </p:blipFill>
        <p:spPr>
          <a:xfrm>
            <a:off x="393839" y="1082652"/>
            <a:ext cx="4816296" cy="4968827"/>
          </a:xfrm>
          <a:prstGeom prst="rect">
            <a:avLst/>
          </a:prstGeom>
        </p:spPr>
      </p:pic>
      <p:pic>
        <p:nvPicPr>
          <p:cNvPr id="7" name="Picture 6">
            <a:extLst>
              <a:ext uri="{FF2B5EF4-FFF2-40B4-BE49-F238E27FC236}">
                <a16:creationId xmlns:a16="http://schemas.microsoft.com/office/drawing/2014/main" id="{7FC03E41-1318-D5A1-F3EA-7F6DF3F4EF3A}"/>
              </a:ext>
            </a:extLst>
          </p:cNvPr>
          <p:cNvPicPr>
            <a:picLocks noChangeAspect="1"/>
          </p:cNvPicPr>
          <p:nvPr/>
        </p:nvPicPr>
        <p:blipFill rotWithShape="1">
          <a:blip r:embed="rId4"/>
          <a:srcRect t="5922" b="23299"/>
          <a:stretch/>
        </p:blipFill>
        <p:spPr>
          <a:xfrm>
            <a:off x="5952161" y="1082652"/>
            <a:ext cx="4937583" cy="4968827"/>
          </a:xfrm>
          <a:prstGeom prst="rect">
            <a:avLst/>
          </a:prstGeom>
        </p:spPr>
      </p:pic>
      <p:sp>
        <p:nvSpPr>
          <p:cNvPr id="9" name="TextBox 8">
            <a:extLst>
              <a:ext uri="{FF2B5EF4-FFF2-40B4-BE49-F238E27FC236}">
                <a16:creationId xmlns:a16="http://schemas.microsoft.com/office/drawing/2014/main" id="{88C35C60-8339-C3F3-0E7E-25C54A5E6C24}"/>
              </a:ext>
            </a:extLst>
          </p:cNvPr>
          <p:cNvSpPr txBox="1"/>
          <p:nvPr/>
        </p:nvSpPr>
        <p:spPr>
          <a:xfrm>
            <a:off x="318680" y="6063686"/>
            <a:ext cx="6097712" cy="400110"/>
          </a:xfrm>
          <a:prstGeom prst="rect">
            <a:avLst/>
          </a:prstGeom>
          <a:noFill/>
        </p:spPr>
        <p:txBody>
          <a:bodyPr wrap="square">
            <a:spAutoFit/>
          </a:bodyPr>
          <a:lstStyle/>
          <a:p>
            <a:r>
              <a:rPr lang="en-US" sz="2000" b="0" i="0" dirty="0" err="1">
                <a:solidFill>
                  <a:schemeClr val="accent1"/>
                </a:solidFill>
                <a:effectLst/>
                <a:latin typeface="Arial" panose="020B0604020202020204" pitchFamily="34" charset="0"/>
                <a:cs typeface="Arial" panose="020B0604020202020204" pitchFamily="34" charset="0"/>
              </a:rPr>
              <a:t>Thereasea</a:t>
            </a:r>
            <a:r>
              <a:rPr lang="en-US" sz="2000" b="0" i="0" dirty="0">
                <a:solidFill>
                  <a:schemeClr val="accent1"/>
                </a:solidFill>
                <a:effectLst/>
                <a:latin typeface="Arial" panose="020B0604020202020204" pitchFamily="34" charset="0"/>
                <a:cs typeface="Arial" panose="020B0604020202020204" pitchFamily="34" charset="0"/>
              </a:rPr>
              <a:t> Clark Elder </a:t>
            </a:r>
            <a:endParaRPr lang="en-US" sz="2000"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A545265-641E-67B6-D5C2-85E78C828605}"/>
              </a:ext>
            </a:extLst>
          </p:cNvPr>
          <p:cNvSpPr txBox="1"/>
          <p:nvPr/>
        </p:nvSpPr>
        <p:spPr>
          <a:xfrm>
            <a:off x="5844464" y="6056696"/>
            <a:ext cx="6097712" cy="400110"/>
          </a:xfrm>
          <a:prstGeom prst="rect">
            <a:avLst/>
          </a:prstGeom>
          <a:noFill/>
        </p:spPr>
        <p:txBody>
          <a:bodyPr wrap="square">
            <a:spAutoFit/>
          </a:bodyPr>
          <a:lstStyle/>
          <a:p>
            <a:r>
              <a:rPr lang="en-US" sz="2000" b="0" i="0" dirty="0" err="1">
                <a:solidFill>
                  <a:schemeClr val="accent1"/>
                </a:solidFill>
                <a:effectLst/>
                <a:latin typeface="Arial" panose="020B0604020202020204" pitchFamily="34" charset="0"/>
                <a:cs typeface="Arial" panose="020B0604020202020204" pitchFamily="34" charset="0"/>
              </a:rPr>
              <a:t>Madie</a:t>
            </a:r>
            <a:r>
              <a:rPr lang="en-US" sz="2000" b="0" i="0" dirty="0">
                <a:solidFill>
                  <a:schemeClr val="accent1"/>
                </a:solidFill>
                <a:effectLst/>
                <a:latin typeface="Arial" panose="020B0604020202020204" pitchFamily="34" charset="0"/>
                <a:cs typeface="Arial" panose="020B0604020202020204" pitchFamily="34" charset="0"/>
              </a:rPr>
              <a:t> </a:t>
            </a:r>
            <a:r>
              <a:rPr lang="en-US" sz="2000" b="0" i="0" dirty="0" err="1">
                <a:solidFill>
                  <a:schemeClr val="accent1"/>
                </a:solidFill>
                <a:effectLst/>
                <a:latin typeface="Arial" panose="020B0604020202020204" pitchFamily="34" charset="0"/>
                <a:cs typeface="Arial" panose="020B0604020202020204" pitchFamily="34" charset="0"/>
              </a:rPr>
              <a:t>Maddax</a:t>
            </a:r>
            <a:r>
              <a:rPr lang="en-US" sz="2000" b="0" i="0" dirty="0">
                <a:solidFill>
                  <a:schemeClr val="accent1"/>
                </a:solidFill>
                <a:effectLst/>
                <a:latin typeface="Arial" panose="020B0604020202020204" pitchFamily="34" charset="0"/>
                <a:cs typeface="Arial" panose="020B0604020202020204" pitchFamily="34" charset="0"/>
              </a:rPr>
              <a:t> Smith-Moore </a:t>
            </a:r>
            <a:endParaRPr lang="en-US" sz="2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50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C655-7885-D806-4C17-895308D70B2F}"/>
              </a:ext>
            </a:extLst>
          </p:cNvPr>
          <p:cNvSpPr>
            <a:spLocks noGrp="1"/>
          </p:cNvSpPr>
          <p:nvPr>
            <p:ph type="title"/>
          </p:nvPr>
        </p:nvSpPr>
        <p:spPr>
          <a:xfrm>
            <a:off x="116440" y="1383681"/>
            <a:ext cx="11959120" cy="795606"/>
          </a:xfrm>
        </p:spPr>
        <p:txBody>
          <a:bodyPr/>
          <a:lstStyle/>
          <a:p>
            <a:pPr algn="ctr"/>
            <a:r>
              <a:rPr lang="en-US" dirty="0"/>
              <a:t>How is the advancement of “health equity” </a:t>
            </a:r>
            <a:br>
              <a:rPr lang="en-US" dirty="0"/>
            </a:br>
            <a:r>
              <a:rPr lang="en-US" dirty="0"/>
              <a:t>measured when the concept is not universally defined?</a:t>
            </a:r>
            <a:br>
              <a:rPr lang="en-US" dirty="0"/>
            </a:br>
            <a:br>
              <a:rPr lang="en-US" dirty="0"/>
            </a:br>
            <a:endParaRPr lang="en-US" dirty="0"/>
          </a:p>
        </p:txBody>
      </p:sp>
      <p:pic>
        <p:nvPicPr>
          <p:cNvPr id="4" name="Graphic 3" descr="Questions outline">
            <a:extLst>
              <a:ext uri="{FF2B5EF4-FFF2-40B4-BE49-F238E27FC236}">
                <a16:creationId xmlns:a16="http://schemas.microsoft.com/office/drawing/2014/main" id="{0D142F05-9956-364C-BF4B-0BA4F427B6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7272" y="3278830"/>
            <a:ext cx="2991492" cy="2991492"/>
          </a:xfrm>
          <a:prstGeom prst="rect">
            <a:avLst/>
          </a:prstGeom>
        </p:spPr>
      </p:pic>
    </p:spTree>
    <p:extLst>
      <p:ext uri="{BB962C8B-B14F-4D97-AF65-F5344CB8AC3E}">
        <p14:creationId xmlns:p14="http://schemas.microsoft.com/office/powerpoint/2010/main" val="3463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17D-FF5E-668A-9D52-A01E69581B38}"/>
              </a:ext>
            </a:extLst>
          </p:cNvPr>
          <p:cNvSpPr>
            <a:spLocks noGrp="1"/>
          </p:cNvSpPr>
          <p:nvPr>
            <p:ph type="title"/>
          </p:nvPr>
        </p:nvSpPr>
        <p:spPr>
          <a:xfrm>
            <a:off x="349685" y="615951"/>
            <a:ext cx="11737540" cy="795606"/>
          </a:xfrm>
        </p:spPr>
        <p:txBody>
          <a:bodyPr/>
          <a:lstStyle/>
          <a:p>
            <a:r>
              <a:rPr lang="en-US" sz="4000" dirty="0"/>
              <a:t>Equitable Data and Evaluation</a:t>
            </a:r>
          </a:p>
        </p:txBody>
      </p:sp>
      <p:sp>
        <p:nvSpPr>
          <p:cNvPr id="3" name="Content Placeholder 2">
            <a:extLst>
              <a:ext uri="{FF2B5EF4-FFF2-40B4-BE49-F238E27FC236}">
                <a16:creationId xmlns:a16="http://schemas.microsoft.com/office/drawing/2014/main" id="{13540FD2-1E54-45DC-257A-44C04AACEE4F}"/>
              </a:ext>
            </a:extLst>
          </p:cNvPr>
          <p:cNvSpPr>
            <a:spLocks noGrp="1"/>
          </p:cNvSpPr>
          <p:nvPr>
            <p:ph idx="1"/>
          </p:nvPr>
        </p:nvSpPr>
        <p:spPr>
          <a:xfrm>
            <a:off x="349685" y="1767134"/>
            <a:ext cx="10803868" cy="4754292"/>
          </a:xfrm>
        </p:spPr>
        <p:txBody>
          <a:bodyPr>
            <a:normAutofit/>
          </a:bodyPr>
          <a:lstStyle/>
          <a:p>
            <a:pPr>
              <a:lnSpc>
                <a:spcPct val="107000"/>
              </a:lnSpc>
              <a:spcBef>
                <a:spcPts val="0"/>
              </a:spcBef>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Establish core population health indicators to guide division-wide work and measure population health status</a:t>
            </a:r>
          </a:p>
          <a:p>
            <a:pPr>
              <a:lnSpc>
                <a:spcPct val="107000"/>
              </a:lnSpc>
              <a:spcBef>
                <a:spcPts val="0"/>
              </a:spcBef>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a:lnSpc>
                <a:spcPct val="107000"/>
              </a:lnSpc>
              <a:spcBef>
                <a:spcPts val="0"/>
              </a:spcBef>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Strengthen </a:t>
            </a:r>
            <a:r>
              <a:rPr lang="en-US" sz="2400" dirty="0">
                <a:solidFill>
                  <a:prstClr val="black"/>
                </a:solidFill>
                <a:latin typeface="Arial"/>
                <a:cs typeface="+mn-cs"/>
              </a:rPr>
              <a:t>organizational </a:t>
            </a:r>
            <a:r>
              <a:rPr kumimoji="0" lang="en-US" sz="2400" b="0" i="0" u="none" strike="noStrike" kern="1200" cap="none" spc="0" normalizeH="0" baseline="0" noProof="0" dirty="0">
                <a:ln>
                  <a:noFill/>
                </a:ln>
                <a:solidFill>
                  <a:prstClr val="black"/>
                </a:solidFill>
                <a:effectLst/>
                <a:uLnTx/>
                <a:uFillTx/>
                <a:latin typeface="Arial"/>
                <a:ea typeface="+mn-ea"/>
                <a:cs typeface="+mn-cs"/>
              </a:rPr>
              <a:t>capacity to implement consistent evaluation practices to understand, improve, and account for population health actions</a:t>
            </a:r>
          </a:p>
          <a:p>
            <a:pPr>
              <a:lnSpc>
                <a:spcPct val="107000"/>
              </a:lnSpc>
              <a:spcBef>
                <a:spcPts val="0"/>
              </a:spcBef>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a:lnSpc>
                <a:spcPct val="107000"/>
              </a:lnSpc>
              <a:spcBef>
                <a:spcPts val="0"/>
              </a:spcBef>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Democratize population health data through dynamic dashboards and user-friendly community platforms </a:t>
            </a:r>
          </a:p>
          <a:p>
            <a:pPr marL="0" indent="0">
              <a:lnSpc>
                <a:spcPct val="107000"/>
              </a:lnSpc>
              <a:spcBef>
                <a:spcPts val="0"/>
              </a:spcBef>
              <a:buNone/>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a:lnSpc>
                <a:spcPct val="107000"/>
              </a:lnSpc>
              <a:spcBef>
                <a:spcPts val="0"/>
              </a:spcBef>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Expand creative nontraditional data collection methodologies to articulate population health outcomes through stories and lived experience</a:t>
            </a:r>
          </a:p>
          <a:p>
            <a:pPr marL="0" indent="0">
              <a:buNone/>
            </a:pPr>
            <a:endParaRPr lang="en-US" sz="2400" dirty="0">
              <a:solidFill>
                <a:schemeClr val="tx1"/>
              </a:solidFill>
            </a:endParaRPr>
          </a:p>
          <a:p>
            <a:pPr lvl="1"/>
            <a:endParaRPr lang="en-US" dirty="0"/>
          </a:p>
        </p:txBody>
      </p:sp>
    </p:spTree>
    <p:extLst>
      <p:ext uri="{BB962C8B-B14F-4D97-AF65-F5344CB8AC3E}">
        <p14:creationId xmlns:p14="http://schemas.microsoft.com/office/powerpoint/2010/main" val="98462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0192-61BD-BCC9-FAA2-C9BF80D66B1A}"/>
              </a:ext>
            </a:extLst>
          </p:cNvPr>
          <p:cNvSpPr>
            <a:spLocks noGrp="1"/>
          </p:cNvSpPr>
          <p:nvPr>
            <p:ph type="title"/>
          </p:nvPr>
        </p:nvSpPr>
        <p:spPr>
          <a:xfrm>
            <a:off x="411330" y="454240"/>
            <a:ext cx="10515600" cy="795606"/>
          </a:xfrm>
        </p:spPr>
        <p:txBody>
          <a:bodyPr/>
          <a:lstStyle/>
          <a:p>
            <a:r>
              <a:rPr lang="en-US" dirty="0">
                <a:solidFill>
                  <a:schemeClr val="accent1"/>
                </a:solidFill>
              </a:rPr>
              <a:t>What’s Next?</a:t>
            </a:r>
          </a:p>
        </p:txBody>
      </p:sp>
      <p:sp>
        <p:nvSpPr>
          <p:cNvPr id="4" name="Content Placeholder 4">
            <a:extLst>
              <a:ext uri="{FF2B5EF4-FFF2-40B4-BE49-F238E27FC236}">
                <a16:creationId xmlns:a16="http://schemas.microsoft.com/office/drawing/2014/main" id="{6C1A2754-1C38-53BE-5C8F-7F060955FB77}"/>
              </a:ext>
            </a:extLst>
          </p:cNvPr>
          <p:cNvSpPr txBox="1">
            <a:spLocks/>
          </p:cNvSpPr>
          <p:nvPr/>
        </p:nvSpPr>
        <p:spPr>
          <a:xfrm>
            <a:off x="626474" y="1527248"/>
            <a:ext cx="10085311" cy="3661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solidFill>
                  <a:srgbClr val="212121"/>
                </a:solidFill>
              </a:rPr>
              <a:t>Explore opportunities to utilize</a:t>
            </a:r>
            <a:r>
              <a:rPr lang="en-US" sz="2400" b="0" i="0" dirty="0">
                <a:solidFill>
                  <a:srgbClr val="212121"/>
                </a:solidFill>
                <a:effectLst/>
              </a:rPr>
              <a:t> electronic health records to further advance health equity (</a:t>
            </a:r>
            <a:r>
              <a:rPr lang="en-US" sz="2400" b="0" i="0" dirty="0" err="1">
                <a:solidFill>
                  <a:srgbClr val="212121"/>
                </a:solidFill>
                <a:effectLst/>
              </a:rPr>
              <a:t>CureMD</a:t>
            </a:r>
            <a:r>
              <a:rPr lang="en-US" sz="2400" b="0" i="0" dirty="0">
                <a:solidFill>
                  <a:srgbClr val="212121"/>
                </a:solidFill>
                <a:effectLst/>
              </a:rPr>
              <a:t> go live date November 2023!)</a:t>
            </a:r>
          </a:p>
          <a:p>
            <a:pPr>
              <a:lnSpc>
                <a:spcPct val="100000"/>
              </a:lnSpc>
              <a:spcBef>
                <a:spcPts val="0"/>
              </a:spcBef>
              <a:spcAft>
                <a:spcPts val="1200"/>
              </a:spcAft>
            </a:pPr>
            <a:r>
              <a:rPr lang="en-US" sz="2400" dirty="0">
                <a:solidFill>
                  <a:srgbClr val="212121"/>
                </a:solidFill>
              </a:rPr>
              <a:t>Assess results of organizational equity assessment and launch full equity plan implementation  </a:t>
            </a:r>
          </a:p>
          <a:p>
            <a:pPr>
              <a:lnSpc>
                <a:spcPct val="100000"/>
              </a:lnSpc>
              <a:spcBef>
                <a:spcPts val="0"/>
              </a:spcBef>
              <a:spcAft>
                <a:spcPts val="1200"/>
              </a:spcAft>
            </a:pPr>
            <a:r>
              <a:rPr lang="en-US" sz="2400" dirty="0">
                <a:solidFill>
                  <a:srgbClr val="212121"/>
                </a:solidFill>
              </a:rPr>
              <a:t>Incorporate results of Latino/Hispanic gap analysis into strategic planning </a:t>
            </a:r>
          </a:p>
          <a:p>
            <a:pPr marL="0" indent="0">
              <a:lnSpc>
                <a:spcPct val="100000"/>
              </a:lnSpc>
              <a:spcBef>
                <a:spcPts val="0"/>
              </a:spcBef>
              <a:spcAft>
                <a:spcPts val="1200"/>
              </a:spcAft>
              <a:buNone/>
            </a:pPr>
            <a:endParaRPr lang="en-US" sz="3600" dirty="0">
              <a:solidFill>
                <a:srgbClr val="007589"/>
              </a:solidFill>
            </a:endParaRPr>
          </a:p>
        </p:txBody>
      </p:sp>
    </p:spTree>
    <p:extLst>
      <p:ext uri="{BB962C8B-B14F-4D97-AF65-F5344CB8AC3E}">
        <p14:creationId xmlns:p14="http://schemas.microsoft.com/office/powerpoint/2010/main" val="49773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70660"/>
            <a:ext cx="12192000" cy="55873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838200" y="2096479"/>
            <a:ext cx="10927080" cy="4351338"/>
          </a:xfrm>
        </p:spPr>
        <p:txBody>
          <a:bodyPr>
            <a:normAutofit/>
          </a:bodyPr>
          <a:lstStyle/>
          <a:p>
            <a:pPr marL="0" indent="0" fontAlgn="base">
              <a:buNone/>
            </a:pPr>
            <a:r>
              <a:rPr lang="en-US" sz="4400" b="1" i="0" u="none" strike="noStrike" dirty="0">
                <a:solidFill>
                  <a:schemeClr val="bg1"/>
                </a:solidFill>
                <a:effectLst/>
              </a:rPr>
              <a:t>“Design is not just what it looks like and feels like. Design is how it works.” </a:t>
            </a:r>
          </a:p>
          <a:p>
            <a:pPr marL="0" indent="0" fontAlgn="base">
              <a:buNone/>
            </a:pPr>
            <a:endParaRPr lang="en-US" sz="4400" b="1" dirty="0">
              <a:solidFill>
                <a:schemeClr val="bg1"/>
              </a:solidFill>
            </a:endParaRPr>
          </a:p>
          <a:p>
            <a:pPr marL="0" indent="0" fontAlgn="base">
              <a:buNone/>
            </a:pPr>
            <a:r>
              <a:rPr lang="en-US" sz="4400" b="1" i="0" u="none" strike="noStrike" dirty="0">
                <a:solidFill>
                  <a:schemeClr val="bg1"/>
                </a:solidFill>
                <a:effectLst/>
              </a:rPr>
              <a:t>Steve Jobs</a:t>
            </a:r>
            <a:endParaRPr lang="en-US" sz="4400" b="0" i="0" u="none" strike="noStrike" dirty="0">
              <a:solidFill>
                <a:schemeClr val="bg1"/>
              </a:solidFill>
              <a:effectLst/>
            </a:endParaRPr>
          </a:p>
        </p:txBody>
      </p:sp>
    </p:spTree>
    <p:extLst>
      <p:ext uri="{BB962C8B-B14F-4D97-AF65-F5344CB8AC3E}">
        <p14:creationId xmlns:p14="http://schemas.microsoft.com/office/powerpoint/2010/main" val="307427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0192-61BD-BCC9-FAA2-C9BF80D66B1A}"/>
              </a:ext>
            </a:extLst>
          </p:cNvPr>
          <p:cNvSpPr>
            <a:spLocks noGrp="1"/>
          </p:cNvSpPr>
          <p:nvPr>
            <p:ph type="title"/>
          </p:nvPr>
        </p:nvSpPr>
        <p:spPr>
          <a:xfrm>
            <a:off x="337875" y="900329"/>
            <a:ext cx="11516250" cy="795606"/>
          </a:xfrm>
        </p:spPr>
        <p:txBody>
          <a:bodyPr/>
          <a:lstStyle/>
          <a:p>
            <a:r>
              <a:rPr lang="en-US" dirty="0">
                <a:solidFill>
                  <a:schemeClr val="accent1"/>
                </a:solidFill>
              </a:rPr>
              <a:t>From Buzz to Business: Lessons Learned</a:t>
            </a:r>
          </a:p>
        </p:txBody>
      </p:sp>
      <p:sp>
        <p:nvSpPr>
          <p:cNvPr id="4" name="Content Placeholder 4">
            <a:extLst>
              <a:ext uri="{FF2B5EF4-FFF2-40B4-BE49-F238E27FC236}">
                <a16:creationId xmlns:a16="http://schemas.microsoft.com/office/drawing/2014/main" id="{6C1A2754-1C38-53BE-5C8F-7F060955FB77}"/>
              </a:ext>
            </a:extLst>
          </p:cNvPr>
          <p:cNvSpPr txBox="1">
            <a:spLocks/>
          </p:cNvSpPr>
          <p:nvPr/>
        </p:nvSpPr>
        <p:spPr>
          <a:xfrm>
            <a:off x="591160" y="1844552"/>
            <a:ext cx="7628165" cy="3693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solidFill>
                  <a:srgbClr val="007589"/>
                </a:solidFill>
              </a:rPr>
              <a:t>Educate Yourself/ Asses your bias</a:t>
            </a:r>
          </a:p>
          <a:p>
            <a:pPr>
              <a:lnSpc>
                <a:spcPct val="100000"/>
              </a:lnSpc>
              <a:spcBef>
                <a:spcPts val="0"/>
              </a:spcBef>
              <a:spcAft>
                <a:spcPts val="1200"/>
              </a:spcAft>
            </a:pPr>
            <a:r>
              <a:rPr lang="en-US" sz="2400" dirty="0">
                <a:solidFill>
                  <a:srgbClr val="007589"/>
                </a:solidFill>
              </a:rPr>
              <a:t>Consistently review organizational practices with feedback from core stakeholders </a:t>
            </a:r>
          </a:p>
          <a:p>
            <a:pPr>
              <a:lnSpc>
                <a:spcPct val="100000"/>
              </a:lnSpc>
              <a:spcBef>
                <a:spcPts val="0"/>
              </a:spcBef>
              <a:spcAft>
                <a:spcPts val="1200"/>
              </a:spcAft>
            </a:pPr>
            <a:r>
              <a:rPr lang="en-US" sz="2400" dirty="0">
                <a:solidFill>
                  <a:srgbClr val="007589"/>
                </a:solidFill>
              </a:rPr>
              <a:t>Advocate for improved policies, practices, programs and workflows</a:t>
            </a:r>
          </a:p>
          <a:p>
            <a:pPr>
              <a:lnSpc>
                <a:spcPct val="100000"/>
              </a:lnSpc>
              <a:spcBef>
                <a:spcPts val="0"/>
              </a:spcBef>
              <a:spcAft>
                <a:spcPts val="1200"/>
              </a:spcAft>
            </a:pPr>
            <a:r>
              <a:rPr lang="en-US" sz="2400" dirty="0">
                <a:solidFill>
                  <a:srgbClr val="007589"/>
                </a:solidFill>
              </a:rPr>
              <a:t>Authentically engage with populations proximal to issues to identify strategic direction and progress</a:t>
            </a:r>
          </a:p>
          <a:p>
            <a:pPr>
              <a:lnSpc>
                <a:spcPct val="100000"/>
              </a:lnSpc>
              <a:spcBef>
                <a:spcPts val="0"/>
              </a:spcBef>
              <a:spcAft>
                <a:spcPts val="1200"/>
              </a:spcAft>
            </a:pPr>
            <a:r>
              <a:rPr lang="en-US" sz="2400" dirty="0">
                <a:solidFill>
                  <a:srgbClr val="007589"/>
                </a:solidFill>
              </a:rPr>
              <a:t>Democratize data to enhance transparency and trust</a:t>
            </a:r>
          </a:p>
          <a:p>
            <a:pPr>
              <a:lnSpc>
                <a:spcPct val="100000"/>
              </a:lnSpc>
              <a:spcBef>
                <a:spcPts val="0"/>
              </a:spcBef>
              <a:spcAft>
                <a:spcPts val="1200"/>
              </a:spcAft>
            </a:pPr>
            <a:r>
              <a:rPr lang="en-US" sz="2400" dirty="0">
                <a:solidFill>
                  <a:srgbClr val="007589"/>
                </a:solidFill>
              </a:rPr>
              <a:t>Stay Committed-</a:t>
            </a:r>
            <a:r>
              <a:rPr lang="en-US" sz="2400" i="1" dirty="0">
                <a:solidFill>
                  <a:srgbClr val="007589"/>
                </a:solidFill>
              </a:rPr>
              <a:t>Equity is a journey, not a destination!</a:t>
            </a:r>
          </a:p>
        </p:txBody>
      </p:sp>
      <p:pic>
        <p:nvPicPr>
          <p:cNvPr id="3" name="Picture 2">
            <a:extLst>
              <a:ext uri="{FF2B5EF4-FFF2-40B4-BE49-F238E27FC236}">
                <a16:creationId xmlns:a16="http://schemas.microsoft.com/office/drawing/2014/main" id="{FCC61982-8BE4-1155-7CAF-67A03A23CCED}"/>
              </a:ext>
            </a:extLst>
          </p:cNvPr>
          <p:cNvPicPr>
            <a:picLocks noChangeAspect="1"/>
          </p:cNvPicPr>
          <p:nvPr/>
        </p:nvPicPr>
        <p:blipFill>
          <a:blip r:embed="rId3"/>
          <a:stretch>
            <a:fillRect/>
          </a:stretch>
        </p:blipFill>
        <p:spPr>
          <a:xfrm>
            <a:off x="8393986" y="2155704"/>
            <a:ext cx="2836983" cy="2836983"/>
          </a:xfrm>
          <a:prstGeom prst="rect">
            <a:avLst/>
          </a:prstGeom>
        </p:spPr>
      </p:pic>
    </p:spTree>
    <p:extLst>
      <p:ext uri="{BB962C8B-B14F-4D97-AF65-F5344CB8AC3E}">
        <p14:creationId xmlns:p14="http://schemas.microsoft.com/office/powerpoint/2010/main" val="303089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C655-7885-D806-4C17-895308D70B2F}"/>
              </a:ext>
            </a:extLst>
          </p:cNvPr>
          <p:cNvSpPr>
            <a:spLocks noGrp="1"/>
          </p:cNvSpPr>
          <p:nvPr>
            <p:ph type="title"/>
          </p:nvPr>
        </p:nvSpPr>
        <p:spPr>
          <a:xfrm>
            <a:off x="838200" y="1445347"/>
            <a:ext cx="10515600" cy="795606"/>
          </a:xfrm>
        </p:spPr>
        <p:txBody>
          <a:bodyPr/>
          <a:lstStyle/>
          <a:p>
            <a:pPr algn="ctr"/>
            <a:r>
              <a:rPr lang="en-US" dirty="0"/>
              <a:t>Health Equity</a:t>
            </a:r>
            <a:br>
              <a:rPr lang="en-US" dirty="0"/>
            </a:br>
            <a:r>
              <a:rPr lang="en-US" dirty="0"/>
              <a:t>What’s the buzz about?</a:t>
            </a:r>
            <a:br>
              <a:rPr lang="en-US" dirty="0"/>
            </a:br>
            <a:br>
              <a:rPr lang="en-US" dirty="0"/>
            </a:br>
            <a:endParaRPr lang="en-US" dirty="0"/>
          </a:p>
        </p:txBody>
      </p:sp>
      <p:pic>
        <p:nvPicPr>
          <p:cNvPr id="4" name="Picture 3" descr="Bee outline">
            <a:extLst>
              <a:ext uri="{FF2B5EF4-FFF2-40B4-BE49-F238E27FC236}">
                <a16:creationId xmlns:a16="http://schemas.microsoft.com/office/drawing/2014/main" id="{805BAEC6-CD2A-9A13-B98E-4BA76BFA3F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78701" y="2353968"/>
            <a:ext cx="3434598" cy="3434598"/>
          </a:xfrm>
          <a:prstGeom prst="rect">
            <a:avLst/>
          </a:prstGeom>
        </p:spPr>
      </p:pic>
    </p:spTree>
    <p:extLst>
      <p:ext uri="{BB962C8B-B14F-4D97-AF65-F5344CB8AC3E}">
        <p14:creationId xmlns:p14="http://schemas.microsoft.com/office/powerpoint/2010/main" val="1809719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D07AA9-039E-B09B-51C2-2067BCAF0F13}"/>
              </a:ext>
            </a:extLst>
          </p:cNvPr>
          <p:cNvSpPr/>
          <p:nvPr/>
        </p:nvSpPr>
        <p:spPr>
          <a:xfrm>
            <a:off x="8856921" y="0"/>
            <a:ext cx="47075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0AE0192-61BD-BCC9-FAA2-C9BF80D66B1A}"/>
              </a:ext>
            </a:extLst>
          </p:cNvPr>
          <p:cNvSpPr>
            <a:spLocks noGrp="1"/>
          </p:cNvSpPr>
          <p:nvPr>
            <p:ph type="title"/>
          </p:nvPr>
        </p:nvSpPr>
        <p:spPr>
          <a:xfrm>
            <a:off x="465285" y="245597"/>
            <a:ext cx="10515600" cy="795606"/>
          </a:xfrm>
        </p:spPr>
        <p:txBody>
          <a:bodyPr/>
          <a:lstStyle/>
          <a:p>
            <a:r>
              <a:rPr lang="en-US" dirty="0">
                <a:solidFill>
                  <a:schemeClr val="accent1"/>
                </a:solidFill>
              </a:rPr>
              <a:t>Resources &amp; Reads </a:t>
            </a:r>
          </a:p>
        </p:txBody>
      </p:sp>
      <p:sp>
        <p:nvSpPr>
          <p:cNvPr id="4" name="Content Placeholder 4">
            <a:extLst>
              <a:ext uri="{FF2B5EF4-FFF2-40B4-BE49-F238E27FC236}">
                <a16:creationId xmlns:a16="http://schemas.microsoft.com/office/drawing/2014/main" id="{6C1A2754-1C38-53BE-5C8F-7F060955FB77}"/>
              </a:ext>
            </a:extLst>
          </p:cNvPr>
          <p:cNvSpPr txBox="1">
            <a:spLocks/>
          </p:cNvSpPr>
          <p:nvPr/>
        </p:nvSpPr>
        <p:spPr>
          <a:xfrm>
            <a:off x="561446" y="1041203"/>
            <a:ext cx="8199315" cy="53849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1400" b="1" dirty="0">
                <a:ea typeface="Calibri" panose="020F0502020204030204" pitchFamily="34" charset="0"/>
              </a:rPr>
              <a:t>Podcasts</a:t>
            </a:r>
          </a:p>
          <a:p>
            <a:pPr>
              <a:spcBef>
                <a:spcPts val="0"/>
              </a:spcBef>
            </a:pPr>
            <a:r>
              <a:rPr lang="en-US" sz="1400" dirty="0">
                <a:effectLst/>
                <a:ea typeface="Calibri" panose="020F0502020204030204" pitchFamily="34" charset="0"/>
              </a:rPr>
              <a:t>Health Equity Matters</a:t>
            </a:r>
          </a:p>
          <a:p>
            <a:pPr>
              <a:spcBef>
                <a:spcPts val="0"/>
              </a:spcBef>
            </a:pPr>
            <a:r>
              <a:rPr lang="en-US" sz="1400" dirty="0">
                <a:effectLst/>
                <a:ea typeface="Calibri" panose="020F0502020204030204" pitchFamily="34" charset="0"/>
              </a:rPr>
              <a:t>Citations Needed</a:t>
            </a:r>
          </a:p>
          <a:p>
            <a:pPr>
              <a:spcBef>
                <a:spcPts val="0"/>
              </a:spcBef>
            </a:pPr>
            <a:r>
              <a:rPr lang="en-US" sz="1400" dirty="0">
                <a:effectLst/>
                <a:ea typeface="Calibri" panose="020F0502020204030204" pitchFamily="34" charset="0"/>
              </a:rPr>
              <a:t>Just Health Care</a:t>
            </a:r>
          </a:p>
          <a:p>
            <a:pPr>
              <a:spcBef>
                <a:spcPts val="0"/>
              </a:spcBef>
            </a:pPr>
            <a:r>
              <a:rPr lang="en-US" sz="1400" dirty="0">
                <a:effectLst/>
                <a:ea typeface="Calibri" panose="020F0502020204030204" pitchFamily="34" charset="0"/>
              </a:rPr>
              <a:t>Code Switch</a:t>
            </a:r>
          </a:p>
          <a:p>
            <a:pPr>
              <a:spcBef>
                <a:spcPts val="0"/>
              </a:spcBef>
            </a:pPr>
            <a:r>
              <a:rPr lang="en-US" sz="1400" dirty="0">
                <a:effectLst/>
                <a:ea typeface="Calibri" panose="020F0502020204030204" pitchFamily="34" charset="0"/>
              </a:rPr>
              <a:t>Decolonize First</a:t>
            </a:r>
          </a:p>
          <a:p>
            <a:pPr>
              <a:spcBef>
                <a:spcPts val="0"/>
              </a:spcBef>
            </a:pPr>
            <a:r>
              <a:rPr lang="en-US" sz="1400" dirty="0">
                <a:effectLst/>
                <a:ea typeface="Calibri" panose="020F0502020204030204" pitchFamily="34" charset="0"/>
              </a:rPr>
              <a:t>Health Equity Heroes</a:t>
            </a:r>
          </a:p>
          <a:p>
            <a:pPr marL="0" marR="0" indent="0">
              <a:spcBef>
                <a:spcPts val="0"/>
              </a:spcBef>
              <a:spcAft>
                <a:spcPts val="0"/>
              </a:spcAft>
              <a:buNone/>
            </a:pPr>
            <a:r>
              <a:rPr lang="en-US" sz="1400" dirty="0">
                <a:effectLst/>
                <a:ea typeface="Calibri" panose="020F0502020204030204" pitchFamily="34" charset="0"/>
              </a:rPr>
              <a:t> </a:t>
            </a:r>
          </a:p>
          <a:p>
            <a:pPr marL="0" marR="0" indent="0">
              <a:spcBef>
                <a:spcPts val="0"/>
              </a:spcBef>
              <a:spcAft>
                <a:spcPts val="0"/>
              </a:spcAft>
              <a:buNone/>
            </a:pPr>
            <a:endParaRPr lang="en-US" sz="1400" b="1" dirty="0">
              <a:effectLst/>
              <a:ea typeface="Calibri" panose="020F0502020204030204" pitchFamily="34" charset="0"/>
            </a:endParaRPr>
          </a:p>
          <a:p>
            <a:pPr marL="0" marR="0" indent="0">
              <a:spcBef>
                <a:spcPts val="0"/>
              </a:spcBef>
              <a:spcAft>
                <a:spcPts val="0"/>
              </a:spcAft>
              <a:buNone/>
            </a:pPr>
            <a:r>
              <a:rPr lang="en-US" sz="1400" b="1" dirty="0">
                <a:effectLst/>
                <a:ea typeface="Calibri" panose="020F0502020204030204" pitchFamily="34" charset="0"/>
              </a:rPr>
              <a:t>TED Talks  </a:t>
            </a:r>
            <a:endParaRPr lang="en-US" sz="1400" dirty="0">
              <a:effectLst/>
              <a:ea typeface="Calibri" panose="020F0502020204030204" pitchFamily="34" charset="0"/>
            </a:endParaRPr>
          </a:p>
          <a:p>
            <a:pPr marL="0" marR="0">
              <a:spcBef>
                <a:spcPts val="0"/>
              </a:spcBef>
              <a:spcAft>
                <a:spcPts val="0"/>
              </a:spcAft>
            </a:pPr>
            <a:r>
              <a:rPr lang="en-US" sz="1400" dirty="0">
                <a:effectLst/>
                <a:ea typeface="Calibri" panose="020F0502020204030204" pitchFamily="34" charset="0"/>
              </a:rPr>
              <a:t>Our Approach to Health Is Broken. Here’s How to Fix It, Dr. Atul Gawande</a:t>
            </a:r>
          </a:p>
          <a:p>
            <a:pPr marL="0" marR="0">
              <a:spcBef>
                <a:spcPts val="0"/>
              </a:spcBef>
              <a:spcAft>
                <a:spcPts val="0"/>
              </a:spcAft>
            </a:pPr>
            <a:r>
              <a:rPr lang="en-US" sz="1400" dirty="0">
                <a:effectLst/>
                <a:ea typeface="Calibri" panose="020F0502020204030204" pitchFamily="34" charset="0"/>
              </a:rPr>
              <a:t>How Racism Makes Us Sick, David R. Williams</a:t>
            </a:r>
          </a:p>
          <a:p>
            <a:pPr marL="0" marR="0">
              <a:spcBef>
                <a:spcPts val="0"/>
              </a:spcBef>
              <a:spcAft>
                <a:spcPts val="0"/>
              </a:spcAft>
            </a:pPr>
            <a:r>
              <a:rPr lang="en-US" sz="1400" dirty="0">
                <a:effectLst/>
                <a:ea typeface="Calibri" panose="020F0502020204030204" pitchFamily="34" charset="0"/>
              </a:rPr>
              <a:t>The Lies We Tell Pregnant Women, Sofia Jawed-Wessel</a:t>
            </a:r>
          </a:p>
          <a:p>
            <a:pPr marL="0" marR="0">
              <a:spcBef>
                <a:spcPts val="0"/>
              </a:spcBef>
              <a:spcAft>
                <a:spcPts val="0"/>
              </a:spcAft>
            </a:pPr>
            <a:r>
              <a:rPr lang="en-US" sz="1400" dirty="0">
                <a:effectLst/>
                <a:ea typeface="Calibri" panose="020F0502020204030204" pitchFamily="34" charset="0"/>
              </a:rPr>
              <a:t>How to fix a broken education system… without any more money,  Seema Bansal</a:t>
            </a:r>
          </a:p>
          <a:p>
            <a:pPr marL="0" marR="0">
              <a:spcBef>
                <a:spcPts val="0"/>
              </a:spcBef>
              <a:spcAft>
                <a:spcPts val="0"/>
              </a:spcAft>
            </a:pPr>
            <a:r>
              <a:rPr lang="en-US" sz="1400" dirty="0">
                <a:effectLst/>
                <a:ea typeface="Calibri" panose="020F0502020204030204" pitchFamily="34" charset="0"/>
              </a:rPr>
              <a:t>How to make hospitals less deadly,  Atul Gawande</a:t>
            </a: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r>
              <a:rPr lang="en-US" sz="1400" b="1" dirty="0">
                <a:effectLst/>
                <a:ea typeface="Calibri" panose="020F0502020204030204" pitchFamily="34" charset="0"/>
              </a:rPr>
              <a:t>Books </a:t>
            </a:r>
          </a:p>
          <a:p>
            <a:pPr>
              <a:spcBef>
                <a:spcPts val="0"/>
              </a:spcBef>
            </a:pPr>
            <a:r>
              <a:rPr lang="en-US" sz="1400" dirty="0">
                <a:effectLst/>
                <a:ea typeface="Calibri" panose="020F0502020204030204" pitchFamily="34" charset="0"/>
              </a:rPr>
              <a:t>Medical Apartheid: The Dark History of Medical Experimentation on Black Americans from Colonial Times to the Present, Harriet A. Washington</a:t>
            </a:r>
          </a:p>
          <a:p>
            <a:pPr>
              <a:spcBef>
                <a:spcPts val="0"/>
              </a:spcBef>
            </a:pPr>
            <a:r>
              <a:rPr lang="en-US" sz="1400" dirty="0">
                <a:effectLst/>
                <a:ea typeface="Calibri" panose="020F0502020204030204" pitchFamily="34" charset="0"/>
              </a:rPr>
              <a:t>The Deepest Well: Healing the Long-Term Effects of Childhood Adversity, Dr. Nadine Burke Harris </a:t>
            </a:r>
          </a:p>
          <a:p>
            <a:pPr>
              <a:spcBef>
                <a:spcPts val="0"/>
              </a:spcBef>
            </a:pPr>
            <a:r>
              <a:rPr lang="en-US" sz="1400" dirty="0">
                <a:effectLst/>
                <a:ea typeface="Calibri" panose="020F0502020204030204" pitchFamily="34" charset="0"/>
              </a:rPr>
              <a:t>Just Medicine: A Cure for Racial Inequality in American Health Care,  Dr. Dayna Bowen Matthew</a:t>
            </a:r>
          </a:p>
          <a:p>
            <a:pPr>
              <a:spcBef>
                <a:spcPts val="0"/>
              </a:spcBef>
            </a:pPr>
            <a:r>
              <a:rPr lang="en-US" sz="1400" dirty="0">
                <a:effectLst/>
                <a:ea typeface="Calibri" panose="020F0502020204030204" pitchFamily="34" charset="0"/>
              </a:rPr>
              <a:t>The Immortal Life of Henrietta Lacks, Rebecca Skloot</a:t>
            </a:r>
          </a:p>
          <a:p>
            <a:pPr>
              <a:spcBef>
                <a:spcPts val="0"/>
              </a:spcBef>
            </a:pPr>
            <a:r>
              <a:rPr lang="en-US" sz="1400" dirty="0">
                <a:effectLst/>
                <a:ea typeface="Calibri" panose="020F0502020204030204" pitchFamily="34" charset="0"/>
              </a:rPr>
              <a:t>Health Disparities and Intellectual Disabilities, edited by Eric Emerson and Chris Hatton</a:t>
            </a:r>
          </a:p>
          <a:p>
            <a:pPr>
              <a:spcBef>
                <a:spcPts val="0"/>
              </a:spcBef>
            </a:pPr>
            <a:r>
              <a:rPr lang="en-US" sz="1400" dirty="0">
                <a:effectLst/>
                <a:ea typeface="Calibri" panose="020F0502020204030204" pitchFamily="34" charset="0"/>
              </a:rPr>
              <a:t>Latinx: The New Force in American Politics and Culture,  Ed Morales</a:t>
            </a:r>
          </a:p>
          <a:p>
            <a:pPr>
              <a:spcBef>
                <a:spcPts val="0"/>
              </a:spcBef>
            </a:pPr>
            <a:r>
              <a:rPr lang="en-US" sz="1400" dirty="0">
                <a:ea typeface="Calibri" panose="020F0502020204030204" pitchFamily="34" charset="0"/>
              </a:rPr>
              <a:t>The Political Determinants of Health, Daniel E. Dawes</a:t>
            </a:r>
            <a:endParaRPr lang="en-US" sz="1400" dirty="0">
              <a:effectLst/>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b="1" dirty="0">
              <a:effectLst/>
              <a:ea typeface="Calibri" panose="020F0502020204030204" pitchFamily="34" charset="0"/>
            </a:endParaRPr>
          </a:p>
        </p:txBody>
      </p:sp>
      <p:pic>
        <p:nvPicPr>
          <p:cNvPr id="5" name="Picture 4">
            <a:extLst>
              <a:ext uri="{FF2B5EF4-FFF2-40B4-BE49-F238E27FC236}">
                <a16:creationId xmlns:a16="http://schemas.microsoft.com/office/drawing/2014/main" id="{BE4A3901-4FB4-0F2E-0CD2-AC3893D87226}"/>
              </a:ext>
            </a:extLst>
          </p:cNvPr>
          <p:cNvPicPr>
            <a:picLocks noChangeAspect="1"/>
          </p:cNvPicPr>
          <p:nvPr/>
        </p:nvPicPr>
        <p:blipFill rotWithShape="1">
          <a:blip r:embed="rId2"/>
          <a:srcRect l="26414" t="37056" r="26394" b="15503"/>
          <a:stretch/>
        </p:blipFill>
        <p:spPr>
          <a:xfrm>
            <a:off x="9780108" y="1535432"/>
            <a:ext cx="2401553" cy="2414169"/>
          </a:xfrm>
          <a:prstGeom prst="rect">
            <a:avLst/>
          </a:prstGeom>
        </p:spPr>
      </p:pic>
      <p:sp>
        <p:nvSpPr>
          <p:cNvPr id="6" name="Title 1">
            <a:extLst>
              <a:ext uri="{FF2B5EF4-FFF2-40B4-BE49-F238E27FC236}">
                <a16:creationId xmlns:a16="http://schemas.microsoft.com/office/drawing/2014/main" id="{9D45F123-6F94-D2D5-A5E3-4D8C88401CA0}"/>
              </a:ext>
            </a:extLst>
          </p:cNvPr>
          <p:cNvSpPr txBox="1">
            <a:spLocks/>
          </p:cNvSpPr>
          <p:nvPr/>
        </p:nvSpPr>
        <p:spPr>
          <a:xfrm>
            <a:off x="9221676" y="4210391"/>
            <a:ext cx="3518415" cy="7956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1" i="0" kern="1200">
                <a:solidFill>
                  <a:schemeClr val="accent2"/>
                </a:solidFill>
                <a:latin typeface="Arial" panose="020B0604020202020204" pitchFamily="34" charset="0"/>
                <a:ea typeface="+mj-ea"/>
                <a:cs typeface="Arial" panose="020B0604020202020204" pitchFamily="34" charset="0"/>
              </a:defRPr>
            </a:lvl1pPr>
          </a:lstStyle>
          <a:p>
            <a:pPr algn="ctr"/>
            <a:r>
              <a:rPr lang="en-US" sz="2400" dirty="0">
                <a:solidFill>
                  <a:schemeClr val="bg1"/>
                </a:solidFill>
              </a:rPr>
              <a:t>Share your favorites with the group!</a:t>
            </a:r>
          </a:p>
        </p:txBody>
      </p:sp>
    </p:spTree>
    <p:extLst>
      <p:ext uri="{BB962C8B-B14F-4D97-AF65-F5344CB8AC3E}">
        <p14:creationId xmlns:p14="http://schemas.microsoft.com/office/powerpoint/2010/main" val="965962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C655-7885-D806-4C17-895308D70B2F}"/>
              </a:ext>
            </a:extLst>
          </p:cNvPr>
          <p:cNvSpPr>
            <a:spLocks noGrp="1"/>
          </p:cNvSpPr>
          <p:nvPr>
            <p:ph type="title"/>
          </p:nvPr>
        </p:nvSpPr>
        <p:spPr>
          <a:xfrm>
            <a:off x="116440" y="1383681"/>
            <a:ext cx="11959120" cy="795606"/>
          </a:xfrm>
        </p:spPr>
        <p:txBody>
          <a:bodyPr/>
          <a:lstStyle/>
          <a:p>
            <a:pPr algn="ctr"/>
            <a:r>
              <a:rPr lang="en-US" dirty="0"/>
              <a:t>Questions</a:t>
            </a:r>
            <a:br>
              <a:rPr lang="en-US" dirty="0"/>
            </a:br>
            <a:br>
              <a:rPr lang="en-US" dirty="0"/>
            </a:br>
            <a:endParaRPr lang="en-US" dirty="0"/>
          </a:p>
        </p:txBody>
      </p:sp>
      <p:pic>
        <p:nvPicPr>
          <p:cNvPr id="4" name="Graphic 3" descr="Questions outline">
            <a:extLst>
              <a:ext uri="{FF2B5EF4-FFF2-40B4-BE49-F238E27FC236}">
                <a16:creationId xmlns:a16="http://schemas.microsoft.com/office/drawing/2014/main" id="{0D142F05-9956-364C-BF4B-0BA4F427B6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0254" y="2271963"/>
            <a:ext cx="2991492" cy="2991492"/>
          </a:xfrm>
          <a:prstGeom prst="rect">
            <a:avLst/>
          </a:prstGeom>
        </p:spPr>
      </p:pic>
    </p:spTree>
    <p:extLst>
      <p:ext uri="{BB962C8B-B14F-4D97-AF65-F5344CB8AC3E}">
        <p14:creationId xmlns:p14="http://schemas.microsoft.com/office/powerpoint/2010/main" val="77451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70660"/>
            <a:ext cx="12192000" cy="55873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838200" y="2086205"/>
            <a:ext cx="10927080" cy="4351338"/>
          </a:xfrm>
        </p:spPr>
        <p:txBody>
          <a:bodyPr>
            <a:normAutofit/>
          </a:bodyPr>
          <a:lstStyle/>
          <a:p>
            <a:pPr marL="0" indent="0" fontAlgn="base">
              <a:buNone/>
            </a:pPr>
            <a:r>
              <a:rPr lang="en-US" sz="4400" b="1" i="0" u="none" strike="noStrike" dirty="0">
                <a:solidFill>
                  <a:schemeClr val="bg1"/>
                </a:solidFill>
                <a:effectLst/>
              </a:rPr>
              <a:t>“</a:t>
            </a:r>
            <a:r>
              <a:rPr kumimoji="0" lang="en-US" sz="4400" b="1" i="0" u="none" strike="noStrike" kern="1200" cap="none" spc="100" normalizeH="0" baseline="0" noProof="0" dirty="0">
                <a:ln>
                  <a:noFill/>
                </a:ln>
                <a:solidFill>
                  <a:schemeClr val="bg1"/>
                </a:solidFill>
                <a:effectLst/>
                <a:uLnTx/>
                <a:uFillTx/>
              </a:rPr>
              <a:t>Together we will always rise.” </a:t>
            </a:r>
            <a:br>
              <a:rPr kumimoji="0" lang="en-US" sz="4400" b="1" i="0" u="none" strike="noStrike" kern="1200" cap="none" spc="100" normalizeH="0" baseline="0" noProof="0" dirty="0">
                <a:ln>
                  <a:noFill/>
                </a:ln>
                <a:solidFill>
                  <a:schemeClr val="bg1"/>
                </a:solidFill>
                <a:effectLst/>
                <a:uLnTx/>
                <a:uFillTx/>
              </a:rPr>
            </a:br>
            <a:br>
              <a:rPr kumimoji="0" lang="en-US" sz="4400" b="1" i="0" u="none" strike="noStrike" kern="1200" cap="none" spc="100" normalizeH="0" baseline="0" noProof="0" dirty="0">
                <a:ln>
                  <a:noFill/>
                </a:ln>
                <a:solidFill>
                  <a:schemeClr val="bg1"/>
                </a:solidFill>
                <a:effectLst/>
                <a:uLnTx/>
                <a:uFillTx/>
              </a:rPr>
            </a:br>
            <a:r>
              <a:rPr kumimoji="0" lang="en-US" sz="4400" b="1" i="0" u="none" strike="noStrike" kern="1200" cap="none" spc="100" normalizeH="0" baseline="0" noProof="0" dirty="0">
                <a:ln>
                  <a:noFill/>
                </a:ln>
                <a:solidFill>
                  <a:schemeClr val="bg1"/>
                </a:solidFill>
                <a:effectLst/>
                <a:uLnTx/>
                <a:uFillTx/>
              </a:rPr>
              <a:t> </a:t>
            </a:r>
            <a:r>
              <a:rPr kumimoji="0" lang="en-US" sz="4400" b="1" i="0" u="none" strike="noStrike" kern="1200" cap="none" spc="100" normalizeH="0" baseline="0" noProof="0" dirty="0" err="1">
                <a:ln>
                  <a:noFill/>
                </a:ln>
                <a:solidFill>
                  <a:schemeClr val="bg1"/>
                </a:solidFill>
                <a:effectLst/>
                <a:uLnTx/>
                <a:uFillTx/>
              </a:rPr>
              <a:t>T’Challa</a:t>
            </a:r>
            <a:r>
              <a:rPr kumimoji="0" lang="en-US" sz="4400" b="1" i="0" u="none" strike="noStrike" kern="1200" cap="none" spc="100" normalizeH="0" baseline="0" noProof="0" dirty="0">
                <a:ln>
                  <a:noFill/>
                </a:ln>
                <a:solidFill>
                  <a:schemeClr val="bg1"/>
                </a:solidFill>
                <a:effectLst/>
                <a:uLnTx/>
                <a:uFillTx/>
              </a:rPr>
              <a:t>, Black Panther</a:t>
            </a:r>
            <a:endParaRPr lang="en-US" sz="4400" b="1" i="0" u="none" strike="noStrike" dirty="0">
              <a:solidFill>
                <a:schemeClr val="bg1"/>
              </a:solidFill>
              <a:effectLst/>
            </a:endParaRPr>
          </a:p>
        </p:txBody>
      </p:sp>
    </p:spTree>
    <p:extLst>
      <p:ext uri="{BB962C8B-B14F-4D97-AF65-F5344CB8AC3E}">
        <p14:creationId xmlns:p14="http://schemas.microsoft.com/office/powerpoint/2010/main" val="345386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D88010-8BEB-2927-CF28-2B5FAEE28925}"/>
              </a:ext>
            </a:extLst>
          </p:cNvPr>
          <p:cNvSpPr/>
          <p:nvPr/>
        </p:nvSpPr>
        <p:spPr>
          <a:xfrm>
            <a:off x="-113410" y="0"/>
            <a:ext cx="53339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0AE0192-61BD-BCC9-FAA2-C9BF80D66B1A}"/>
              </a:ext>
            </a:extLst>
          </p:cNvPr>
          <p:cNvSpPr>
            <a:spLocks noGrp="1"/>
          </p:cNvSpPr>
          <p:nvPr>
            <p:ph type="title"/>
          </p:nvPr>
        </p:nvSpPr>
        <p:spPr>
          <a:xfrm>
            <a:off x="5628256" y="-397803"/>
            <a:ext cx="10515600" cy="795606"/>
          </a:xfrm>
        </p:spPr>
        <p:txBody>
          <a:bodyPr/>
          <a:lstStyle/>
          <a:p>
            <a:br>
              <a:rPr lang="en-US" dirty="0">
                <a:solidFill>
                  <a:schemeClr val="accent1"/>
                </a:solidFill>
              </a:rPr>
            </a:br>
            <a:br>
              <a:rPr lang="en-US" dirty="0">
                <a:solidFill>
                  <a:schemeClr val="accent1"/>
                </a:solidFill>
              </a:rPr>
            </a:br>
            <a:br>
              <a:rPr lang="en-US" dirty="0">
                <a:solidFill>
                  <a:schemeClr val="accent1"/>
                </a:solidFill>
              </a:rPr>
            </a:br>
            <a:r>
              <a:rPr lang="en-US" dirty="0">
                <a:solidFill>
                  <a:schemeClr val="accent1"/>
                </a:solidFill>
              </a:rPr>
              <a:t>Let’s Connect!</a:t>
            </a:r>
            <a:br>
              <a:rPr lang="en-US" dirty="0">
                <a:solidFill>
                  <a:schemeClr val="accent1"/>
                </a:solidFill>
              </a:rPr>
            </a:br>
            <a:br>
              <a:rPr lang="en-US" dirty="0">
                <a:solidFill>
                  <a:schemeClr val="accent1"/>
                </a:solidFill>
              </a:rPr>
            </a:br>
            <a:br>
              <a:rPr lang="en-US" dirty="0">
                <a:solidFill>
                  <a:schemeClr val="accent1"/>
                </a:solidFill>
              </a:rPr>
            </a:br>
            <a:br>
              <a:rPr lang="en-US" dirty="0">
                <a:solidFill>
                  <a:schemeClr val="accent1"/>
                </a:solidFill>
              </a:rPr>
            </a:br>
            <a:br>
              <a:rPr lang="en-US" dirty="0">
                <a:solidFill>
                  <a:schemeClr val="accent1"/>
                </a:solidFill>
              </a:rPr>
            </a:br>
            <a:br>
              <a:rPr lang="en-US" dirty="0">
                <a:solidFill>
                  <a:schemeClr val="accent1"/>
                </a:solidFill>
              </a:rPr>
            </a:br>
            <a:r>
              <a:rPr lang="en-US" sz="2400" b="0" dirty="0">
                <a:solidFill>
                  <a:schemeClr val="accent1"/>
                </a:solidFill>
                <a:latin typeface="Georgia" panose="02040502050405020303" pitchFamily="18" charset="0"/>
              </a:rPr>
              <a:t>Email: kimberly.scott2@mecknc.gov </a:t>
            </a:r>
            <a:endParaRPr lang="en-US" b="0" dirty="0">
              <a:solidFill>
                <a:schemeClr val="accent1"/>
              </a:solidFill>
              <a:latin typeface="Georgia" panose="02040502050405020303" pitchFamily="18" charset="0"/>
            </a:endParaRPr>
          </a:p>
        </p:txBody>
      </p:sp>
      <p:pic>
        <p:nvPicPr>
          <p:cNvPr id="11" name="Picture 10">
            <a:extLst>
              <a:ext uri="{FF2B5EF4-FFF2-40B4-BE49-F238E27FC236}">
                <a16:creationId xmlns:a16="http://schemas.microsoft.com/office/drawing/2014/main" id="{68E3397D-977A-9241-AF43-0606C1F1BE19}"/>
              </a:ext>
            </a:extLst>
          </p:cNvPr>
          <p:cNvPicPr>
            <a:picLocks noChangeAspect="1"/>
          </p:cNvPicPr>
          <p:nvPr/>
        </p:nvPicPr>
        <p:blipFill>
          <a:blip r:embed="rId3"/>
          <a:stretch>
            <a:fillRect/>
          </a:stretch>
        </p:blipFill>
        <p:spPr>
          <a:xfrm>
            <a:off x="5542666" y="2153469"/>
            <a:ext cx="2857500" cy="2857500"/>
          </a:xfrm>
          <a:prstGeom prst="rect">
            <a:avLst/>
          </a:prstGeom>
        </p:spPr>
      </p:pic>
      <p:pic>
        <p:nvPicPr>
          <p:cNvPr id="17" name="Graphic 16" descr="Connections outline">
            <a:extLst>
              <a:ext uri="{FF2B5EF4-FFF2-40B4-BE49-F238E27FC236}">
                <a16:creationId xmlns:a16="http://schemas.microsoft.com/office/drawing/2014/main" id="{885A1ED5-E46A-A035-429D-36F41E38E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887" y="597599"/>
            <a:ext cx="4107778" cy="4107778"/>
          </a:xfrm>
          <a:prstGeom prst="rect">
            <a:avLst/>
          </a:prstGeom>
        </p:spPr>
      </p:pic>
      <p:pic>
        <p:nvPicPr>
          <p:cNvPr id="19" name="Picture 18">
            <a:extLst>
              <a:ext uri="{FF2B5EF4-FFF2-40B4-BE49-F238E27FC236}">
                <a16:creationId xmlns:a16="http://schemas.microsoft.com/office/drawing/2014/main" id="{7D243B2C-8FF7-D3D0-93EC-2074E155BF45}"/>
              </a:ext>
            </a:extLst>
          </p:cNvPr>
          <p:cNvPicPr>
            <a:picLocks noChangeAspect="1"/>
          </p:cNvPicPr>
          <p:nvPr/>
        </p:nvPicPr>
        <p:blipFill>
          <a:blip r:embed="rId6"/>
          <a:stretch>
            <a:fillRect/>
          </a:stretch>
        </p:blipFill>
        <p:spPr>
          <a:xfrm>
            <a:off x="842477" y="5026918"/>
            <a:ext cx="3422222" cy="806349"/>
          </a:xfrm>
          <a:prstGeom prst="rect">
            <a:avLst/>
          </a:prstGeom>
        </p:spPr>
      </p:pic>
    </p:spTree>
    <p:extLst>
      <p:ext uri="{BB962C8B-B14F-4D97-AF65-F5344CB8AC3E}">
        <p14:creationId xmlns:p14="http://schemas.microsoft.com/office/powerpoint/2010/main" val="394175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41802" y="2851163"/>
            <a:ext cx="5946674" cy="4275285"/>
          </a:xfrm>
        </p:spPr>
        <p:txBody>
          <a:bodyPr>
            <a:noAutofit/>
          </a:bodyPr>
          <a:lstStyle/>
          <a:p>
            <a:pPr marL="0" indent="0" algn="just">
              <a:lnSpc>
                <a:spcPct val="100000"/>
              </a:lnSpc>
              <a:buNone/>
            </a:pPr>
            <a:r>
              <a:rPr lang="en-US" sz="2000" b="0" i="1" dirty="0">
                <a:solidFill>
                  <a:srgbClr val="443B3B"/>
                </a:solidFill>
                <a:effectLst/>
              </a:rPr>
              <a:t>Health equity </a:t>
            </a:r>
            <a:r>
              <a:rPr lang="en-US" sz="2000" b="0" i="0" dirty="0">
                <a:solidFill>
                  <a:srgbClr val="443B3B"/>
                </a:solidFill>
                <a:effectLst/>
              </a:rPr>
              <a:t>means that everyone has a fair opportunity to be as healthy as possible. This requires removing systemic obstacles to health like poverty, discrimination, and their consequences, including powerlessness and lack of access to good jobs with fair pay, quality education and housing, healthy food options, safe environments, and health care.”</a:t>
            </a:r>
            <a:endParaRPr lang="en-US" sz="2000" dirty="0"/>
          </a:p>
          <a:p>
            <a:pPr marL="0" indent="0" algn="r">
              <a:lnSpc>
                <a:spcPct val="100000"/>
              </a:lnSpc>
              <a:buNone/>
            </a:pPr>
            <a:endParaRPr lang="en-US" sz="2000" i="1" dirty="0"/>
          </a:p>
          <a:p>
            <a:pPr marL="0" indent="0" algn="r">
              <a:lnSpc>
                <a:spcPct val="100000"/>
              </a:lnSpc>
              <a:buNone/>
            </a:pPr>
            <a:r>
              <a:rPr lang="en-US" sz="2000" i="1" dirty="0">
                <a:solidFill>
                  <a:schemeClr val="accent6"/>
                </a:solidFill>
              </a:rPr>
              <a:t>Adapted from </a:t>
            </a:r>
            <a:r>
              <a:rPr lang="en-US" sz="2000" i="1" dirty="0">
                <a:solidFill>
                  <a:schemeClr val="accent6"/>
                </a:solidFill>
                <a:hlinkClick r:id="rId3">
                  <a:extLst>
                    <a:ext uri="{A12FA001-AC4F-418D-AE19-62706E023703}">
                      <ahyp:hlinkClr xmlns:ahyp="http://schemas.microsoft.com/office/drawing/2018/hyperlinkcolor" val="tx"/>
                    </a:ext>
                  </a:extLst>
                </a:hlinkClick>
              </a:rPr>
              <a:t>RWJ definition </a:t>
            </a:r>
            <a:endParaRPr lang="en-US" sz="2000" i="1" dirty="0">
              <a:solidFill>
                <a:schemeClr val="accent6"/>
              </a:solidFill>
            </a:endParaRPr>
          </a:p>
        </p:txBody>
      </p:sp>
      <p:sp>
        <p:nvSpPr>
          <p:cNvPr id="12" name="Text Placeholder 11">
            <a:extLst>
              <a:ext uri="{FF2B5EF4-FFF2-40B4-BE49-F238E27FC236}">
                <a16:creationId xmlns:a16="http://schemas.microsoft.com/office/drawing/2014/main" id="{9C78B530-904A-4FFB-B79F-DD0CA2B39D35}"/>
              </a:ext>
            </a:extLst>
          </p:cNvPr>
          <p:cNvSpPr>
            <a:spLocks noGrp="1"/>
          </p:cNvSpPr>
          <p:nvPr>
            <p:ph type="title"/>
          </p:nvPr>
        </p:nvSpPr>
        <p:spPr>
          <a:xfrm>
            <a:off x="741802" y="1459698"/>
            <a:ext cx="5479443" cy="53286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pPr>
            <a:r>
              <a:rPr lang="en-US" sz="4400" b="1" dirty="0">
                <a:solidFill>
                  <a:schemeClr val="accent6"/>
                </a:solidFill>
                <a:latin typeface="+mn-lt"/>
              </a:rPr>
              <a:t>What is </a:t>
            </a:r>
            <a:br>
              <a:rPr lang="en-US" sz="4400" b="1" dirty="0">
                <a:solidFill>
                  <a:schemeClr val="accent6"/>
                </a:solidFill>
                <a:latin typeface="+mn-lt"/>
              </a:rPr>
            </a:br>
            <a:r>
              <a:rPr lang="en-US" sz="4400" b="1" dirty="0">
                <a:solidFill>
                  <a:schemeClr val="accent6"/>
                </a:solidFill>
                <a:latin typeface="+mn-lt"/>
              </a:rPr>
              <a:t>Health Equity? </a:t>
            </a:r>
            <a:endParaRPr lang="en-US" sz="4400" b="1" noProof="0" dirty="0">
              <a:solidFill>
                <a:schemeClr val="accent6"/>
              </a:solidFill>
              <a:latin typeface="+mn-lt"/>
            </a:endParaRPr>
          </a:p>
        </p:txBody>
      </p:sp>
      <p:pic>
        <p:nvPicPr>
          <p:cNvPr id="3" name="Picture 2" descr="A close-up of hands together&#10;&#10;Description automatically generated with low confidence">
            <a:extLst>
              <a:ext uri="{FF2B5EF4-FFF2-40B4-BE49-F238E27FC236}">
                <a16:creationId xmlns:a16="http://schemas.microsoft.com/office/drawing/2014/main" id="{87C5E3C9-E002-47F5-9DD4-4515E588D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251" y="0"/>
            <a:ext cx="5371750" cy="7325474"/>
          </a:xfrm>
          <a:prstGeom prst="rect">
            <a:avLst/>
          </a:prstGeom>
        </p:spPr>
      </p:pic>
    </p:spTree>
    <p:extLst>
      <p:ext uri="{BB962C8B-B14F-4D97-AF65-F5344CB8AC3E}">
        <p14:creationId xmlns:p14="http://schemas.microsoft.com/office/powerpoint/2010/main" val="352984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55834D-06CC-325F-E335-F8F2F033482D}"/>
              </a:ext>
            </a:extLst>
          </p:cNvPr>
          <p:cNvSpPr/>
          <p:nvPr/>
        </p:nvSpPr>
        <p:spPr>
          <a:xfrm>
            <a:off x="0" y="1270660"/>
            <a:ext cx="12192000" cy="5587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24C1-24CF-A6D2-99A7-AEDA680489F4}"/>
              </a:ext>
            </a:extLst>
          </p:cNvPr>
          <p:cNvSpPr>
            <a:spLocks noGrp="1"/>
          </p:cNvSpPr>
          <p:nvPr>
            <p:ph idx="1"/>
          </p:nvPr>
        </p:nvSpPr>
        <p:spPr>
          <a:xfrm>
            <a:off x="838200" y="2096479"/>
            <a:ext cx="10927080" cy="4351338"/>
          </a:xfrm>
        </p:spPr>
        <p:txBody>
          <a:bodyPr>
            <a:normAutofit/>
          </a:bodyPr>
          <a:lstStyle/>
          <a:p>
            <a:pPr marL="0" marR="0" lvl="0" indent="0">
              <a:lnSpc>
                <a:spcPct val="107000"/>
              </a:lnSpc>
              <a:spcBef>
                <a:spcPts val="0"/>
              </a:spcBef>
              <a:spcAft>
                <a:spcPts val="0"/>
              </a:spcAft>
              <a:buNone/>
            </a:pPr>
            <a:r>
              <a:rPr lang="en-US" sz="4000" b="1" dirty="0">
                <a:solidFill>
                  <a:schemeClr val="bg1"/>
                </a:solidFill>
                <a:effectLst/>
                <a:ea typeface="Calibri" panose="020F0502020204030204" pitchFamily="34" charset="0"/>
              </a:rPr>
              <a:t>“Health is a human right, and no one should be excluded from enjoying this right.” </a:t>
            </a:r>
          </a:p>
          <a:p>
            <a:pPr marL="0" marR="0" lvl="0" indent="0">
              <a:lnSpc>
                <a:spcPct val="107000"/>
              </a:lnSpc>
              <a:spcBef>
                <a:spcPts val="0"/>
              </a:spcBef>
              <a:spcAft>
                <a:spcPts val="0"/>
              </a:spcAft>
              <a:buNone/>
            </a:pPr>
            <a:endParaRPr lang="en-US" sz="4000" b="1" dirty="0">
              <a:solidFill>
                <a:schemeClr val="bg1"/>
              </a:solidFill>
            </a:endParaRPr>
          </a:p>
          <a:p>
            <a:pPr marL="0" marR="0" lvl="0" indent="0">
              <a:lnSpc>
                <a:spcPct val="107000"/>
              </a:lnSpc>
              <a:spcBef>
                <a:spcPts val="0"/>
              </a:spcBef>
              <a:spcAft>
                <a:spcPts val="0"/>
              </a:spcAft>
              <a:buNone/>
            </a:pPr>
            <a:r>
              <a:rPr lang="en-US" sz="4000" b="1" dirty="0">
                <a:solidFill>
                  <a:schemeClr val="bg1"/>
                </a:solidFill>
              </a:rPr>
              <a:t>Nelson Mandela</a:t>
            </a:r>
            <a:endParaRPr lang="en-US" sz="5400" dirty="0">
              <a:solidFill>
                <a:schemeClr val="bg1"/>
              </a:solidFill>
            </a:endParaRPr>
          </a:p>
        </p:txBody>
      </p:sp>
    </p:spTree>
    <p:extLst>
      <p:ext uri="{BB962C8B-B14F-4D97-AF65-F5344CB8AC3E}">
        <p14:creationId xmlns:p14="http://schemas.microsoft.com/office/powerpoint/2010/main" val="317730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F1F82F-0418-3265-F352-D304EAF9F54B}"/>
              </a:ext>
            </a:extLst>
          </p:cNvPr>
          <p:cNvSpPr/>
          <p:nvPr/>
        </p:nvSpPr>
        <p:spPr>
          <a:xfrm>
            <a:off x="0" y="0"/>
            <a:ext cx="12192000" cy="6858000"/>
          </a:xfrm>
          <a:prstGeom prst="rect">
            <a:avLst/>
          </a:prstGeom>
          <a:solidFill>
            <a:srgbClr val="DE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24981-898F-4AC8-1F74-2DE70B6FF01B}"/>
              </a:ext>
            </a:extLst>
          </p:cNvPr>
          <p:cNvSpPr>
            <a:spLocks noGrp="1"/>
          </p:cNvSpPr>
          <p:nvPr>
            <p:ph type="title"/>
          </p:nvPr>
        </p:nvSpPr>
        <p:spPr>
          <a:xfrm>
            <a:off x="349685" y="262482"/>
            <a:ext cx="10515600" cy="1325563"/>
          </a:xfrm>
        </p:spPr>
        <p:txBody>
          <a:bodyPr/>
          <a:lstStyle/>
          <a:p>
            <a:r>
              <a:rPr lang="en-US" b="1" dirty="0">
                <a:solidFill>
                  <a:schemeClr val="accent2"/>
                </a:solidFill>
                <a:latin typeface="Arial" panose="020B0604020202020204" pitchFamily="34" charset="0"/>
                <a:cs typeface="Arial" panose="020B0604020202020204" pitchFamily="34" charset="0"/>
              </a:rPr>
              <a:t>Mecklenburg County </a:t>
            </a:r>
            <a:br>
              <a:rPr lang="en-US" b="1" dirty="0">
                <a:solidFill>
                  <a:schemeClr val="accent2"/>
                </a:solidFill>
                <a:latin typeface="Arial" panose="020B0604020202020204" pitchFamily="34" charset="0"/>
                <a:cs typeface="Arial" panose="020B0604020202020204" pitchFamily="34" charset="0"/>
              </a:rPr>
            </a:br>
            <a:r>
              <a:rPr lang="en-US" b="1" dirty="0">
                <a:solidFill>
                  <a:srgbClr val="A3A3A6"/>
                </a:solidFill>
                <a:latin typeface="Arial" panose="020B0604020202020204" pitchFamily="34" charset="0"/>
                <a:cs typeface="Arial" panose="020B0604020202020204" pitchFamily="34" charset="0"/>
              </a:rPr>
              <a:t>Overview</a:t>
            </a:r>
          </a:p>
        </p:txBody>
      </p:sp>
      <p:sp>
        <p:nvSpPr>
          <p:cNvPr id="5" name="Content Placeholder 4">
            <a:extLst>
              <a:ext uri="{FF2B5EF4-FFF2-40B4-BE49-F238E27FC236}">
                <a16:creationId xmlns:a16="http://schemas.microsoft.com/office/drawing/2014/main" id="{437C78B3-F32E-E86A-6640-8FB75AF925AC}"/>
              </a:ext>
            </a:extLst>
          </p:cNvPr>
          <p:cNvSpPr>
            <a:spLocks noGrp="1"/>
          </p:cNvSpPr>
          <p:nvPr>
            <p:ph idx="1"/>
          </p:nvPr>
        </p:nvSpPr>
        <p:spPr>
          <a:xfrm>
            <a:off x="349685" y="1850527"/>
            <a:ext cx="3120025" cy="1146175"/>
          </a:xfrm>
        </p:spPr>
        <p:txBody>
          <a:bodyPr>
            <a:normAutofit/>
          </a:bodyPr>
          <a:lstStyle/>
          <a:p>
            <a:pPr marL="0" indent="0">
              <a:buNone/>
            </a:pPr>
            <a:r>
              <a:rPr lang="en-US" sz="1400" b="1" dirty="0">
                <a:solidFill>
                  <a:schemeClr val="accent1"/>
                </a:solidFill>
                <a:latin typeface="Georgia" panose="02040502050405020303" pitchFamily="18" charset="0"/>
              </a:rPr>
              <a:t>TOTAL POPULATION</a:t>
            </a:r>
          </a:p>
          <a:p>
            <a:pPr marL="0" indent="0">
              <a:lnSpc>
                <a:spcPct val="100000"/>
              </a:lnSpc>
              <a:spcBef>
                <a:spcPts val="0"/>
              </a:spcBef>
              <a:buNone/>
            </a:pPr>
            <a:r>
              <a:rPr lang="en-US" sz="4800" b="1" dirty="0">
                <a:solidFill>
                  <a:schemeClr val="accent2"/>
                </a:solidFill>
                <a:latin typeface="Arial" panose="020B0604020202020204" pitchFamily="34" charset="0"/>
                <a:cs typeface="Arial" panose="020B0604020202020204" pitchFamily="34" charset="0"/>
              </a:rPr>
              <a:t>1,122,276</a:t>
            </a:r>
          </a:p>
        </p:txBody>
      </p:sp>
      <p:pic>
        <p:nvPicPr>
          <p:cNvPr id="10" name="Picture 9">
            <a:extLst>
              <a:ext uri="{FF2B5EF4-FFF2-40B4-BE49-F238E27FC236}">
                <a16:creationId xmlns:a16="http://schemas.microsoft.com/office/drawing/2014/main" id="{BFEBDB0A-DFBA-38E0-B4DC-E99BA85FCCDA}"/>
              </a:ext>
            </a:extLst>
          </p:cNvPr>
          <p:cNvPicPr>
            <a:picLocks noChangeAspect="1"/>
          </p:cNvPicPr>
          <p:nvPr/>
        </p:nvPicPr>
        <p:blipFill>
          <a:blip r:embed="rId2"/>
          <a:stretch>
            <a:fillRect/>
          </a:stretch>
        </p:blipFill>
        <p:spPr>
          <a:xfrm>
            <a:off x="8184903" y="837237"/>
            <a:ext cx="3733800" cy="2425700"/>
          </a:xfrm>
          <a:prstGeom prst="rect">
            <a:avLst/>
          </a:prstGeom>
        </p:spPr>
      </p:pic>
      <p:sp>
        <p:nvSpPr>
          <p:cNvPr id="13" name="Content Placeholder 4">
            <a:extLst>
              <a:ext uri="{FF2B5EF4-FFF2-40B4-BE49-F238E27FC236}">
                <a16:creationId xmlns:a16="http://schemas.microsoft.com/office/drawing/2014/main" id="{B22E90A0-0FE0-07C3-D870-BCAFB5503C9C}"/>
              </a:ext>
            </a:extLst>
          </p:cNvPr>
          <p:cNvSpPr txBox="1">
            <a:spLocks/>
          </p:cNvSpPr>
          <p:nvPr/>
        </p:nvSpPr>
        <p:spPr>
          <a:xfrm>
            <a:off x="349685" y="3115879"/>
            <a:ext cx="3120025" cy="1146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accent1"/>
                </a:solidFill>
                <a:latin typeface="Georgia" panose="02040502050405020303" pitchFamily="18" charset="0"/>
              </a:rPr>
              <a:t>MEDIAN AGE</a:t>
            </a:r>
          </a:p>
          <a:p>
            <a:pPr marL="0" indent="0">
              <a:spcBef>
                <a:spcPts val="0"/>
              </a:spcBef>
              <a:buFont typeface="Arial" panose="020B0604020202020204" pitchFamily="34" charset="0"/>
              <a:buNone/>
            </a:pPr>
            <a:r>
              <a:rPr lang="en-US" sz="1200" dirty="0">
                <a:solidFill>
                  <a:schemeClr val="accent3"/>
                </a:solidFill>
              </a:rPr>
              <a:t>2021 5 year average</a:t>
            </a:r>
            <a:endParaRPr lang="en-US" sz="1300" dirty="0">
              <a:solidFill>
                <a:schemeClr val="accent3"/>
              </a:solidFill>
            </a:endParaRPr>
          </a:p>
          <a:p>
            <a:pPr marL="0" indent="0">
              <a:lnSpc>
                <a:spcPct val="100000"/>
              </a:lnSpc>
              <a:spcBef>
                <a:spcPts val="0"/>
              </a:spcBef>
              <a:buFont typeface="Arial" panose="020B0604020202020204" pitchFamily="34" charset="0"/>
              <a:buNone/>
            </a:pPr>
            <a:r>
              <a:rPr lang="en-US" sz="4800" b="1" dirty="0">
                <a:solidFill>
                  <a:schemeClr val="accent2"/>
                </a:solidFill>
              </a:rPr>
              <a:t>35.4</a:t>
            </a:r>
          </a:p>
        </p:txBody>
      </p:sp>
      <p:sp>
        <p:nvSpPr>
          <p:cNvPr id="14" name="Content Placeholder 4">
            <a:extLst>
              <a:ext uri="{FF2B5EF4-FFF2-40B4-BE49-F238E27FC236}">
                <a16:creationId xmlns:a16="http://schemas.microsoft.com/office/drawing/2014/main" id="{59EC7487-EC79-B5F2-71CB-40DE0766D24C}"/>
              </a:ext>
            </a:extLst>
          </p:cNvPr>
          <p:cNvSpPr txBox="1">
            <a:spLocks/>
          </p:cNvSpPr>
          <p:nvPr/>
        </p:nvSpPr>
        <p:spPr>
          <a:xfrm>
            <a:off x="349685" y="4605951"/>
            <a:ext cx="3818554" cy="1146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accent1"/>
                </a:solidFill>
                <a:latin typeface="Georgia" panose="02040502050405020303" pitchFamily="18" charset="0"/>
              </a:rPr>
              <a:t>MEDIAN HOUSEHOLD INCOME</a:t>
            </a:r>
          </a:p>
          <a:p>
            <a:pPr marL="0" indent="0">
              <a:spcBef>
                <a:spcPts val="0"/>
              </a:spcBef>
              <a:buFont typeface="Arial" panose="020B0604020202020204" pitchFamily="34" charset="0"/>
              <a:buNone/>
            </a:pPr>
            <a:r>
              <a:rPr lang="en-US" sz="1200" dirty="0">
                <a:solidFill>
                  <a:schemeClr val="accent3"/>
                </a:solidFill>
              </a:rPr>
              <a:t>2017-2021 </a:t>
            </a:r>
          </a:p>
          <a:p>
            <a:pPr marL="0" indent="0">
              <a:spcBef>
                <a:spcPts val="0"/>
              </a:spcBef>
              <a:buFont typeface="Arial" panose="020B0604020202020204" pitchFamily="34" charset="0"/>
              <a:buNone/>
            </a:pPr>
            <a:r>
              <a:rPr lang="en-US" sz="4800" b="1" dirty="0">
                <a:solidFill>
                  <a:schemeClr val="accent2"/>
                </a:solidFill>
              </a:rPr>
              <a:t>$73,124</a:t>
            </a:r>
          </a:p>
        </p:txBody>
      </p:sp>
      <p:sp>
        <p:nvSpPr>
          <p:cNvPr id="15" name="Content Placeholder 4">
            <a:extLst>
              <a:ext uri="{FF2B5EF4-FFF2-40B4-BE49-F238E27FC236}">
                <a16:creationId xmlns:a16="http://schemas.microsoft.com/office/drawing/2014/main" id="{2A1B3334-F71A-29A4-8C03-669EAB88F30A}"/>
              </a:ext>
            </a:extLst>
          </p:cNvPr>
          <p:cNvSpPr txBox="1">
            <a:spLocks/>
          </p:cNvSpPr>
          <p:nvPr/>
        </p:nvSpPr>
        <p:spPr>
          <a:xfrm>
            <a:off x="8267888" y="612443"/>
            <a:ext cx="3120025" cy="475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accent1"/>
                </a:solidFill>
                <a:latin typeface="Georgia" panose="02040502050405020303" pitchFamily="18" charset="0"/>
              </a:rPr>
              <a:t>AGE DISTRIBUTION</a:t>
            </a:r>
          </a:p>
        </p:txBody>
      </p:sp>
      <p:cxnSp>
        <p:nvCxnSpPr>
          <p:cNvPr id="19" name="Straight Connector 18">
            <a:extLst>
              <a:ext uri="{FF2B5EF4-FFF2-40B4-BE49-F238E27FC236}">
                <a16:creationId xmlns:a16="http://schemas.microsoft.com/office/drawing/2014/main" id="{2FFF61EB-5266-3D6F-CE65-E11CE3EC4E2B}"/>
              </a:ext>
            </a:extLst>
          </p:cNvPr>
          <p:cNvCxnSpPr>
            <a:cxnSpLocks/>
          </p:cNvCxnSpPr>
          <p:nvPr/>
        </p:nvCxnSpPr>
        <p:spPr>
          <a:xfrm>
            <a:off x="463139" y="2903118"/>
            <a:ext cx="40851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B4894D-54A6-0A23-75BD-95EA9A28E1E0}"/>
              </a:ext>
            </a:extLst>
          </p:cNvPr>
          <p:cNvCxnSpPr>
            <a:cxnSpLocks/>
          </p:cNvCxnSpPr>
          <p:nvPr/>
        </p:nvCxnSpPr>
        <p:spPr>
          <a:xfrm>
            <a:off x="463139" y="4339278"/>
            <a:ext cx="34913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8F0260-6648-E00A-C3F0-259EC9D03336}"/>
              </a:ext>
            </a:extLst>
          </p:cNvPr>
          <p:cNvCxnSpPr>
            <a:cxnSpLocks/>
          </p:cNvCxnSpPr>
          <p:nvPr/>
        </p:nvCxnSpPr>
        <p:spPr>
          <a:xfrm>
            <a:off x="463139" y="5812572"/>
            <a:ext cx="30895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330C8E-CD8D-D808-F502-BFFC9F27F729}"/>
              </a:ext>
            </a:extLst>
          </p:cNvPr>
          <p:cNvCxnSpPr>
            <a:cxnSpLocks/>
          </p:cNvCxnSpPr>
          <p:nvPr/>
        </p:nvCxnSpPr>
        <p:spPr>
          <a:xfrm>
            <a:off x="6305797" y="3549973"/>
            <a:ext cx="56129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4">
            <a:extLst>
              <a:ext uri="{FF2B5EF4-FFF2-40B4-BE49-F238E27FC236}">
                <a16:creationId xmlns:a16="http://schemas.microsoft.com/office/drawing/2014/main" id="{A539003C-E013-C206-4C54-E62009397FC2}"/>
              </a:ext>
            </a:extLst>
          </p:cNvPr>
          <p:cNvSpPr txBox="1">
            <a:spLocks/>
          </p:cNvSpPr>
          <p:nvPr/>
        </p:nvSpPr>
        <p:spPr>
          <a:xfrm>
            <a:off x="8267888" y="3864160"/>
            <a:ext cx="3733800" cy="475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accent1"/>
                </a:solidFill>
                <a:latin typeface="Georgia" panose="02040502050405020303" pitchFamily="18" charset="0"/>
              </a:rPr>
              <a:t>RACIAL/ETHNIC COMPOSITION</a:t>
            </a:r>
          </a:p>
        </p:txBody>
      </p:sp>
      <p:pic>
        <p:nvPicPr>
          <p:cNvPr id="29" name="Picture 28">
            <a:extLst>
              <a:ext uri="{FF2B5EF4-FFF2-40B4-BE49-F238E27FC236}">
                <a16:creationId xmlns:a16="http://schemas.microsoft.com/office/drawing/2014/main" id="{8BDD4228-32C9-B848-FF5C-CADD462572CB}"/>
              </a:ext>
            </a:extLst>
          </p:cNvPr>
          <p:cNvPicPr>
            <a:picLocks noChangeAspect="1"/>
          </p:cNvPicPr>
          <p:nvPr/>
        </p:nvPicPr>
        <p:blipFill>
          <a:blip r:embed="rId3"/>
          <a:stretch>
            <a:fillRect/>
          </a:stretch>
        </p:blipFill>
        <p:spPr>
          <a:xfrm>
            <a:off x="8262394" y="4339278"/>
            <a:ext cx="3314700" cy="1689100"/>
          </a:xfrm>
          <a:prstGeom prst="rect">
            <a:avLst/>
          </a:prstGeom>
        </p:spPr>
      </p:pic>
      <p:sp>
        <p:nvSpPr>
          <p:cNvPr id="30" name="TextBox 29">
            <a:extLst>
              <a:ext uri="{FF2B5EF4-FFF2-40B4-BE49-F238E27FC236}">
                <a16:creationId xmlns:a16="http://schemas.microsoft.com/office/drawing/2014/main" id="{DA4713B1-ED61-A2E0-AEB0-813BE9D42ED6}"/>
              </a:ext>
            </a:extLst>
          </p:cNvPr>
          <p:cNvSpPr txBox="1"/>
          <p:nvPr/>
        </p:nvSpPr>
        <p:spPr>
          <a:xfrm>
            <a:off x="8262394" y="6184986"/>
            <a:ext cx="3458551" cy="507831"/>
          </a:xfrm>
          <a:prstGeom prst="rect">
            <a:avLst/>
          </a:prstGeom>
          <a:noFill/>
        </p:spPr>
        <p:txBody>
          <a:bodyPr wrap="square" rtlCol="0">
            <a:spAutoFit/>
          </a:bodyPr>
          <a:lstStyle/>
          <a:p>
            <a:r>
              <a:rPr lang="en-US" sz="900" dirty="0">
                <a:solidFill>
                  <a:schemeClr val="accent3"/>
                </a:solidFill>
                <a:latin typeface="Arial" panose="020B0604020202020204" pitchFamily="34" charset="0"/>
                <a:cs typeface="Arial" panose="020B0604020202020204" pitchFamily="34" charset="0"/>
              </a:rPr>
              <a:t>*Non-Hispanic.</a:t>
            </a:r>
          </a:p>
          <a:p>
            <a:r>
              <a:rPr lang="en-US" sz="900" dirty="0">
                <a:solidFill>
                  <a:schemeClr val="accent3"/>
                </a:solidFill>
                <a:latin typeface="Arial" panose="020B0604020202020204" pitchFamily="34" charset="0"/>
                <a:cs typeface="Arial" panose="020B0604020202020204" pitchFamily="34" charset="0"/>
              </a:rPr>
              <a:t>**Other includes American Indian, Native Hawaiian, Pacific Islanders, and Persons choosing Other as a Race.</a:t>
            </a:r>
          </a:p>
        </p:txBody>
      </p:sp>
      <p:pic>
        <p:nvPicPr>
          <p:cNvPr id="6" name="Picture 5">
            <a:extLst>
              <a:ext uri="{FF2B5EF4-FFF2-40B4-BE49-F238E27FC236}">
                <a16:creationId xmlns:a16="http://schemas.microsoft.com/office/drawing/2014/main" id="{FC545D12-1997-2EF6-2D06-208EE680B675}"/>
              </a:ext>
            </a:extLst>
          </p:cNvPr>
          <p:cNvPicPr>
            <a:picLocks noChangeAspect="1"/>
          </p:cNvPicPr>
          <p:nvPr/>
        </p:nvPicPr>
        <p:blipFill>
          <a:blip r:embed="rId4"/>
          <a:stretch>
            <a:fillRect/>
          </a:stretch>
        </p:blipFill>
        <p:spPr>
          <a:xfrm>
            <a:off x="3552695" y="1921691"/>
            <a:ext cx="4278160" cy="4861545"/>
          </a:xfrm>
          <a:prstGeom prst="rect">
            <a:avLst/>
          </a:prstGeom>
        </p:spPr>
      </p:pic>
    </p:spTree>
    <p:extLst>
      <p:ext uri="{BB962C8B-B14F-4D97-AF65-F5344CB8AC3E}">
        <p14:creationId xmlns:p14="http://schemas.microsoft.com/office/powerpoint/2010/main" val="115432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185D-EF7F-01C8-2014-A5715C1AE4CE}"/>
              </a:ext>
            </a:extLst>
          </p:cNvPr>
          <p:cNvSpPr>
            <a:spLocks noGrp="1"/>
          </p:cNvSpPr>
          <p:nvPr>
            <p:ph type="title"/>
          </p:nvPr>
        </p:nvSpPr>
        <p:spPr/>
        <p:txBody>
          <a:bodyPr/>
          <a:lstStyle/>
          <a:p>
            <a:r>
              <a:rPr lang="en-US" dirty="0"/>
              <a:t>Vulnerable Populations </a:t>
            </a:r>
          </a:p>
        </p:txBody>
      </p:sp>
      <p:sp>
        <p:nvSpPr>
          <p:cNvPr id="5" name="Rectangle 4">
            <a:extLst>
              <a:ext uri="{FF2B5EF4-FFF2-40B4-BE49-F238E27FC236}">
                <a16:creationId xmlns:a16="http://schemas.microsoft.com/office/drawing/2014/main" id="{CCACD8E6-7CC7-7B6B-AA85-96FAF3E4C595}"/>
              </a:ext>
            </a:extLst>
          </p:cNvPr>
          <p:cNvSpPr/>
          <p:nvPr/>
        </p:nvSpPr>
        <p:spPr>
          <a:xfrm>
            <a:off x="0" y="1253331"/>
            <a:ext cx="12192000" cy="6217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3812B92-BB01-A341-DDB8-433865F5C64C}"/>
              </a:ext>
            </a:extLst>
          </p:cNvPr>
          <p:cNvSpPr>
            <a:spLocks noGrp="1"/>
          </p:cNvSpPr>
          <p:nvPr>
            <p:ph idx="1"/>
          </p:nvPr>
        </p:nvSpPr>
        <p:spPr>
          <a:xfrm>
            <a:off x="349685" y="1632296"/>
            <a:ext cx="11588886" cy="4717131"/>
          </a:xfrm>
        </p:spPr>
        <p:txBody>
          <a:bodyPr>
            <a:normAutofit/>
          </a:bodyPr>
          <a:lstStyle/>
          <a:p>
            <a:r>
              <a:rPr lang="en-US" sz="2800" dirty="0">
                <a:solidFill>
                  <a:schemeClr val="bg1"/>
                </a:solidFill>
                <a:effectLst/>
              </a:rPr>
              <a:t>Groups at greater risk for health problems, poor access to care and more likely to experience health inequities </a:t>
            </a:r>
          </a:p>
          <a:p>
            <a:endParaRPr lang="en-US" dirty="0">
              <a:solidFill>
                <a:schemeClr val="bg1"/>
              </a:solidFill>
            </a:endParaRPr>
          </a:p>
          <a:p>
            <a:r>
              <a:rPr lang="en-US" dirty="0">
                <a:solidFill>
                  <a:schemeClr val="bg1"/>
                </a:solidFill>
              </a:rPr>
              <a:t>Examples of vulnerable populations identified through the 2022 Mecklenburg County Community Health Assessment include but are not limited to: </a:t>
            </a:r>
          </a:p>
          <a:p>
            <a:pPr marL="0" indent="0">
              <a:buNone/>
            </a:pPr>
            <a:endParaRPr lang="en-US" sz="2400" b="1" dirty="0">
              <a:solidFill>
                <a:schemeClr val="bg1"/>
              </a:solidFill>
            </a:endParaRPr>
          </a:p>
          <a:p>
            <a:pPr lvl="1"/>
            <a:r>
              <a:rPr lang="en-US" sz="2000" b="1" dirty="0">
                <a:solidFill>
                  <a:schemeClr val="bg1"/>
                </a:solidFill>
              </a:rPr>
              <a:t>Black/African American Adults, </a:t>
            </a:r>
            <a:r>
              <a:rPr lang="en-US" sz="2000" i="1" dirty="0">
                <a:solidFill>
                  <a:schemeClr val="bg1"/>
                </a:solidFill>
              </a:rPr>
              <a:t>Chronic Disease, Maternal &amp; Child Health</a:t>
            </a:r>
          </a:p>
          <a:p>
            <a:pPr lvl="1"/>
            <a:r>
              <a:rPr lang="en-US" sz="2000" b="1" dirty="0">
                <a:solidFill>
                  <a:schemeClr val="bg1"/>
                </a:solidFill>
              </a:rPr>
              <a:t>Latino/Hispanic Adults Who Speak English as Second Language, </a:t>
            </a:r>
            <a:r>
              <a:rPr lang="en-US" sz="2000" i="1" dirty="0">
                <a:solidFill>
                  <a:schemeClr val="bg1"/>
                </a:solidFill>
              </a:rPr>
              <a:t>Access to Care</a:t>
            </a:r>
          </a:p>
          <a:p>
            <a:pPr lvl="1"/>
            <a:r>
              <a:rPr lang="en-US" sz="2000" b="1" dirty="0">
                <a:solidFill>
                  <a:schemeClr val="bg1"/>
                </a:solidFill>
              </a:rPr>
              <a:t>Youth/Young Adults, </a:t>
            </a:r>
            <a:r>
              <a:rPr lang="en-US" sz="2000" i="1" dirty="0">
                <a:solidFill>
                  <a:schemeClr val="bg1"/>
                </a:solidFill>
              </a:rPr>
              <a:t>Violence</a:t>
            </a:r>
            <a:r>
              <a:rPr lang="en-US" sz="2000" dirty="0">
                <a:solidFill>
                  <a:schemeClr val="bg1"/>
                </a:solidFill>
              </a:rPr>
              <a:t> </a:t>
            </a:r>
            <a:r>
              <a:rPr lang="en-US" sz="2000" i="1" dirty="0">
                <a:solidFill>
                  <a:schemeClr val="bg1"/>
                </a:solidFill>
              </a:rPr>
              <a:t>Prevention &amp; Mental Health</a:t>
            </a:r>
          </a:p>
        </p:txBody>
      </p:sp>
    </p:spTree>
    <p:extLst>
      <p:ext uri="{BB962C8B-B14F-4D97-AF65-F5344CB8AC3E}">
        <p14:creationId xmlns:p14="http://schemas.microsoft.com/office/powerpoint/2010/main" val="281646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966A6-81D7-8A0F-5EA9-7FC0ABCC74B8}"/>
              </a:ext>
            </a:extLst>
          </p:cNvPr>
          <p:cNvPicPr>
            <a:picLocks noChangeAspect="1"/>
          </p:cNvPicPr>
          <p:nvPr/>
        </p:nvPicPr>
        <p:blipFill rotWithShape="1">
          <a:blip r:embed="rId2"/>
          <a:srcRect l="19811"/>
          <a:stretch/>
        </p:blipFill>
        <p:spPr>
          <a:xfrm>
            <a:off x="431878" y="1034088"/>
            <a:ext cx="9010072" cy="5426982"/>
          </a:xfrm>
          <a:prstGeom prst="rect">
            <a:avLst/>
          </a:prstGeom>
          <a:ln>
            <a:solidFill>
              <a:schemeClr val="tx1"/>
            </a:solidFill>
          </a:ln>
        </p:spPr>
      </p:pic>
      <p:sp>
        <p:nvSpPr>
          <p:cNvPr id="3" name="Title 1">
            <a:extLst>
              <a:ext uri="{FF2B5EF4-FFF2-40B4-BE49-F238E27FC236}">
                <a16:creationId xmlns:a16="http://schemas.microsoft.com/office/drawing/2014/main" id="{AB45795B-D834-CA4C-49DB-66B4F690424E}"/>
              </a:ext>
            </a:extLst>
          </p:cNvPr>
          <p:cNvSpPr>
            <a:spLocks noGrp="1"/>
          </p:cNvSpPr>
          <p:nvPr>
            <p:ph type="title"/>
          </p:nvPr>
        </p:nvSpPr>
        <p:spPr>
          <a:xfrm>
            <a:off x="349685" y="320676"/>
            <a:ext cx="10515600" cy="795606"/>
          </a:xfrm>
        </p:spPr>
        <p:txBody>
          <a:bodyPr/>
          <a:lstStyle/>
          <a:p>
            <a:r>
              <a:rPr lang="en-US" dirty="0"/>
              <a:t>Vulnerable Populations </a:t>
            </a:r>
          </a:p>
        </p:txBody>
      </p:sp>
    </p:spTree>
    <p:extLst>
      <p:ext uri="{BB962C8B-B14F-4D97-AF65-F5344CB8AC3E}">
        <p14:creationId xmlns:p14="http://schemas.microsoft.com/office/powerpoint/2010/main" val="110155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E639DF14-60E9-B056-7FF7-CBDA3EBF0CBA}"/>
              </a:ext>
            </a:extLst>
          </p:cNvPr>
          <p:cNvSpPr txBox="1">
            <a:spLocks/>
          </p:cNvSpPr>
          <p:nvPr/>
        </p:nvSpPr>
        <p:spPr>
          <a:xfrm>
            <a:off x="978107" y="2397629"/>
            <a:ext cx="11073480" cy="4275285"/>
          </a:xfrm>
          <a:prstGeom prst="rect">
            <a:avLst/>
          </a:prstGeom>
        </p:spPr>
        <p:txBody>
          <a:bodyPr>
            <a:noAutofit/>
          </a:bodyPr>
          <a:lstStyle>
            <a:lvl1pPr marL="0" indent="0" algn="l" defTabSz="914400" rtl="0" eaLnBrk="1" latinLnBrk="0" hangingPunct="1">
              <a:lnSpc>
                <a:spcPct val="150000"/>
              </a:lnSpc>
              <a:spcBef>
                <a:spcPts val="0"/>
              </a:spcBef>
              <a:spcAft>
                <a:spcPts val="1200"/>
              </a:spcAft>
              <a:buFont typeface="Arial" panose="020B0604020202020204" pitchFamily="34" charset="0"/>
              <a:buNone/>
              <a:defRPr sz="1400" kern="1200" spc="1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u="none" strike="noStrike" kern="1200" cap="none" spc="100" normalizeH="0" baseline="0" noProof="0" dirty="0">
                <a:ln>
                  <a:noFill/>
                </a:ln>
                <a:solidFill>
                  <a:sysClr val="windowText" lastClr="000000"/>
                </a:solidFill>
                <a:effectLst/>
                <a:uLnTx/>
                <a:uFillTx/>
                <a:latin typeface="Arial"/>
                <a:ea typeface="+mn-ea"/>
                <a:cs typeface="+mn-cs"/>
              </a:rPr>
              <a:t>No significant differences in health outcomes between populations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u="none" strike="noStrike" kern="1200" cap="none" spc="100" normalizeH="0" baseline="0" noProof="0" dirty="0">
                <a:ln>
                  <a:noFill/>
                </a:ln>
                <a:solidFill>
                  <a:sysClr val="windowText" lastClr="000000"/>
                </a:solidFill>
                <a:effectLst/>
                <a:uLnTx/>
                <a:uFillTx/>
                <a:latin typeface="Arial"/>
                <a:ea typeface="+mn-ea"/>
                <a:cs typeface="+mn-cs"/>
              </a:rPr>
              <a:t>Social Determinants of health addressed (e.g. housing)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u="none" strike="noStrike" kern="1200" cap="none" spc="100" normalizeH="0" baseline="0" noProof="0" dirty="0">
                <a:ln>
                  <a:noFill/>
                </a:ln>
                <a:solidFill>
                  <a:sysClr val="windowText" lastClr="000000"/>
                </a:solidFill>
                <a:effectLst/>
                <a:uLnTx/>
                <a:uFillTx/>
                <a:latin typeface="Arial"/>
                <a:ea typeface="+mn-ea"/>
                <a:cs typeface="+mn-cs"/>
              </a:rPr>
              <a:t>Access to high-quality care for everyone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u="none" strike="noStrike" kern="1200" cap="none" spc="100" normalizeH="0" baseline="0" noProof="0" dirty="0">
                <a:ln>
                  <a:noFill/>
                </a:ln>
                <a:solidFill>
                  <a:sysClr val="windowText" lastClr="000000"/>
                </a:solidFill>
                <a:effectLst/>
                <a:uLnTx/>
                <a:uFillTx/>
                <a:latin typeface="Arial"/>
                <a:ea typeface="+mn-ea"/>
                <a:cs typeface="+mn-cs"/>
              </a:rPr>
              <a:t>Ongoing data collection and monitoring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u="none" strike="noStrike" kern="1200" cap="none" spc="100" normalizeH="0" baseline="0" noProof="0" dirty="0">
                <a:ln>
                  <a:noFill/>
                </a:ln>
                <a:solidFill>
                  <a:sysClr val="windowText" lastClr="000000"/>
                </a:solidFill>
                <a:effectLst/>
                <a:uLnTx/>
                <a:uFillTx/>
                <a:latin typeface="Arial"/>
                <a:ea typeface="+mn-ea"/>
                <a:cs typeface="+mn-cs"/>
              </a:rPr>
              <a:t>Authentic community engagement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u="none" strike="noStrike" kern="1200" cap="none" spc="100" normalizeH="0" baseline="0" noProof="0" dirty="0">
                <a:ln>
                  <a:noFill/>
                </a:ln>
                <a:solidFill>
                  <a:sysClr val="windowText" lastClr="000000"/>
                </a:solidFill>
                <a:effectLst/>
                <a:uLnTx/>
                <a:uFillTx/>
                <a:latin typeface="Arial"/>
                <a:ea typeface="+mn-ea"/>
                <a:cs typeface="+mn-cs"/>
              </a:rPr>
              <a:t>Equitable funding allocation </a:t>
            </a:r>
          </a:p>
          <a:p>
            <a:pPr marL="342900" indent="-342900">
              <a:lnSpc>
                <a:spcPct val="100000"/>
              </a:lnSpc>
              <a:buFont typeface="Arial" panose="020B0604020202020204" pitchFamily="34" charset="0"/>
              <a:buChar char="•"/>
            </a:pPr>
            <a:r>
              <a:rPr kumimoji="0" lang="en-US" sz="2400" u="none" strike="noStrike" kern="1200" cap="none" spc="100" normalizeH="0" baseline="0" noProof="0" dirty="0">
                <a:ln>
                  <a:noFill/>
                </a:ln>
                <a:solidFill>
                  <a:sysClr val="windowText" lastClr="000000"/>
                </a:solidFill>
                <a:effectLst/>
                <a:uLnTx/>
                <a:uFillTx/>
                <a:latin typeface="Arial"/>
                <a:ea typeface="+mn-ea"/>
                <a:cs typeface="+mn-cs"/>
              </a:rPr>
              <a:t>Collaboration across sectors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u="none" strike="noStrike" kern="1200" cap="none" spc="100" normalizeH="0" baseline="0" noProof="0" dirty="0">
              <a:ln>
                <a:noFill/>
              </a:ln>
              <a:solidFill>
                <a:sysClr val="windowText" lastClr="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400" b="0" i="1" u="none" strike="noStrike" kern="1200" cap="none" spc="100" normalizeH="0" baseline="0" noProof="0" dirty="0">
              <a:ln>
                <a:noFill/>
              </a:ln>
              <a:solidFill>
                <a:sysClr val="windowText" lastClr="000000"/>
              </a:solidFill>
              <a:effectLst/>
              <a:uLnTx/>
              <a:uFillTx/>
              <a:latin typeface="Arial"/>
              <a:ea typeface="+mn-ea"/>
              <a:cs typeface="+mn-cs"/>
            </a:endParaRPr>
          </a:p>
        </p:txBody>
      </p:sp>
      <p:sp>
        <p:nvSpPr>
          <p:cNvPr id="9" name="Text Placeholder 11">
            <a:extLst>
              <a:ext uri="{FF2B5EF4-FFF2-40B4-BE49-F238E27FC236}">
                <a16:creationId xmlns:a16="http://schemas.microsoft.com/office/drawing/2014/main" id="{E4C967A1-9AF4-5F7A-3527-4E4439F807BC}"/>
              </a:ext>
            </a:extLst>
          </p:cNvPr>
          <p:cNvSpPr txBox="1">
            <a:spLocks/>
          </p:cNvSpPr>
          <p:nvPr/>
        </p:nvSpPr>
        <p:spPr>
          <a:xfrm>
            <a:off x="978107" y="1130925"/>
            <a:ext cx="10857722" cy="532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125000"/>
              </a:lnSpc>
              <a:spcBef>
                <a:spcPct val="0"/>
              </a:spcBef>
              <a:buNone/>
              <a:defRPr lang="en-US" sz="2400" kern="1200" spc="100" baseline="0">
                <a:solidFill>
                  <a:schemeClr val="accent1"/>
                </a:solidFill>
                <a:latin typeface="+mj-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00" normalizeH="0" baseline="0" noProof="0" dirty="0">
                <a:ln>
                  <a:noFill/>
                </a:ln>
                <a:solidFill>
                  <a:srgbClr val="00768A"/>
                </a:solidFill>
                <a:effectLst/>
                <a:uLnTx/>
                <a:uFillTx/>
                <a:latin typeface="Arial"/>
                <a:ea typeface="+mn-ea"/>
                <a:cs typeface="+mn-cs"/>
              </a:rPr>
              <a:t>What does it look and feel like to advance health equity?</a:t>
            </a:r>
          </a:p>
        </p:txBody>
      </p:sp>
    </p:spTree>
    <p:extLst>
      <p:ext uri="{BB962C8B-B14F-4D97-AF65-F5344CB8AC3E}">
        <p14:creationId xmlns:p14="http://schemas.microsoft.com/office/powerpoint/2010/main" val="3339659692"/>
      </p:ext>
    </p:extLst>
  </p:cSld>
  <p:clrMapOvr>
    <a:masterClrMapping/>
  </p:clrMapOvr>
</p:sld>
</file>

<file path=ppt/theme/theme1.xml><?xml version="1.0" encoding="utf-8"?>
<a:theme xmlns:a="http://schemas.openxmlformats.org/drawingml/2006/main" name="Office Theme">
  <a:themeElements>
    <a:clrScheme name="meck">
      <a:dk1>
        <a:srgbClr val="000000"/>
      </a:dk1>
      <a:lt1>
        <a:srgbClr val="FFFFFF"/>
      </a:lt1>
      <a:dk2>
        <a:srgbClr val="6C5F5B"/>
      </a:dk2>
      <a:lt2>
        <a:srgbClr val="E7E6E6"/>
      </a:lt2>
      <a:accent1>
        <a:srgbClr val="EF633E"/>
      </a:accent1>
      <a:accent2>
        <a:srgbClr val="568B9D"/>
      </a:accent2>
      <a:accent3>
        <a:srgbClr val="6C5F5B"/>
      </a:accent3>
      <a:accent4>
        <a:srgbClr val="C1983E"/>
      </a:accent4>
      <a:accent5>
        <a:srgbClr val="60A4D3"/>
      </a:accent5>
      <a:accent6>
        <a:srgbClr val="574C82"/>
      </a:accent6>
      <a:hlink>
        <a:srgbClr val="EF633E"/>
      </a:hlink>
      <a:folHlink>
        <a:srgbClr val="B0D2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ecklenburg County">
      <a:dk1>
        <a:sysClr val="windowText" lastClr="000000"/>
      </a:dk1>
      <a:lt1>
        <a:sysClr val="window" lastClr="FFFFFF"/>
      </a:lt1>
      <a:dk2>
        <a:srgbClr val="013A81"/>
      </a:dk2>
      <a:lt2>
        <a:srgbClr val="A1A1A4"/>
      </a:lt2>
      <a:accent1>
        <a:srgbClr val="013A81"/>
      </a:accent1>
      <a:accent2>
        <a:srgbClr val="EF3E3D"/>
      </a:accent2>
      <a:accent3>
        <a:srgbClr val="211746"/>
      </a:accent3>
      <a:accent4>
        <a:srgbClr val="5D594D"/>
      </a:accent4>
      <a:accent5>
        <a:srgbClr val="C1962E"/>
      </a:accent5>
      <a:accent6>
        <a:srgbClr val="00768A"/>
      </a:accent6>
      <a:hlink>
        <a:srgbClr val="FFFFFF"/>
      </a:hlink>
      <a:folHlink>
        <a:srgbClr val="FFFFFF"/>
      </a:folHlink>
    </a:clrScheme>
    <a:fontScheme name="Mecklenburg Bran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d5ef9dc2e1f616cf4b4d98190987f1cd">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dcca7ba743b1513ef1db5282c68629f5"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36578f-8222-40a7-863e-3e150c1c0bf7">
      <Terms xmlns="http://schemas.microsoft.com/office/infopath/2007/PartnerControls"/>
    </lcf76f155ced4ddcb4097134ff3c332f>
    <TaxCatchAll xmlns="5a202a1f-a3da-4432-b65e-905e9552fc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CB472-8752-4CBB-BB93-2A57EEA38DE8}"/>
</file>

<file path=customXml/itemProps2.xml><?xml version="1.0" encoding="utf-8"?>
<ds:datastoreItem xmlns:ds="http://schemas.openxmlformats.org/officeDocument/2006/customXml" ds:itemID="{2557ED45-6147-4590-AA1B-4EFB1AB48148}">
  <ds:schemaRefs>
    <ds:schemaRef ds:uri="8b90bf87-1b57-47f8-b12d-241f0de2a282"/>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648658cf-aef9-4cbd-bfe4-a97396b82fe3"/>
    <ds:schemaRef ds:uri="http://purl.org/dc/elements/1.1/"/>
  </ds:schemaRefs>
</ds:datastoreItem>
</file>

<file path=customXml/itemProps3.xml><?xml version="1.0" encoding="utf-8"?>
<ds:datastoreItem xmlns:ds="http://schemas.openxmlformats.org/officeDocument/2006/customXml" ds:itemID="{B4C61B96-E8AD-4C02-ADE7-9B5EFCB9BE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22250</TotalTime>
  <Words>1507</Words>
  <Application>Microsoft Office PowerPoint</Application>
  <PresentationFormat>Widescreen</PresentationFormat>
  <Paragraphs>215</Paragraphs>
  <Slides>33</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Calibri Light</vt:lpstr>
      <vt:lpstr>Century Gothic</vt:lpstr>
      <vt:lpstr>Courier New</vt:lpstr>
      <vt:lpstr>Georgia</vt:lpstr>
      <vt:lpstr>Univers Light</vt:lpstr>
      <vt:lpstr>Univers LT Std 45 Light</vt:lpstr>
      <vt:lpstr>Office Theme</vt:lpstr>
      <vt:lpstr>1_Office Theme</vt:lpstr>
      <vt:lpstr>Beyond Buzz Words</vt:lpstr>
      <vt:lpstr>Today We Will…</vt:lpstr>
      <vt:lpstr>Health Equity What’s the buzz about?  </vt:lpstr>
      <vt:lpstr>What is  Health Equity? </vt:lpstr>
      <vt:lpstr>PowerPoint Presentation</vt:lpstr>
      <vt:lpstr>Mecklenburg County  Overview</vt:lpstr>
      <vt:lpstr>Vulnerable Populations </vt:lpstr>
      <vt:lpstr>Vulnerable Populations </vt:lpstr>
      <vt:lpstr>PowerPoint Presentation</vt:lpstr>
      <vt:lpstr>PowerPoint Presentation</vt:lpstr>
      <vt:lpstr>Organizational Restructure </vt:lpstr>
      <vt:lpstr>Organizational Restructure </vt:lpstr>
      <vt:lpstr>Workforce Investments to Advance Equity </vt:lpstr>
      <vt:lpstr>Workforce Development Initiative</vt:lpstr>
      <vt:lpstr>Latino/Hispanic Engagement </vt:lpstr>
      <vt:lpstr>Community Health Workers</vt:lpstr>
      <vt:lpstr>PowerPoint Presentation</vt:lpstr>
      <vt:lpstr>Departmental Equity Action Team (DEAT) Overview</vt:lpstr>
      <vt:lpstr>DEAT Roles &amp; Responsibilities </vt:lpstr>
      <vt:lpstr>DEAT Organizational Assessment &amp; Planning </vt:lpstr>
      <vt:lpstr>PowerPoint Presentation</vt:lpstr>
      <vt:lpstr>Equitable Investments </vt:lpstr>
      <vt:lpstr>How do internal improvements drive community change?  </vt:lpstr>
      <vt:lpstr>Acknowledge the Past to Build the Future</vt:lpstr>
      <vt:lpstr>How is the advancement of “health equity”  measured when the concept is not universally defined?  </vt:lpstr>
      <vt:lpstr>Equitable Data and Evaluation</vt:lpstr>
      <vt:lpstr>What’s Next?</vt:lpstr>
      <vt:lpstr>PowerPoint Presentation</vt:lpstr>
      <vt:lpstr>From Buzz to Business: Lessons Learned</vt:lpstr>
      <vt:lpstr>Resources &amp; Reads </vt:lpstr>
      <vt:lpstr>Questions  </vt:lpstr>
      <vt:lpstr>PowerPoint Presentation</vt:lpstr>
      <vt:lpstr>   Let’s Connect!      Email: kimberly.scott2@mecknc.gov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Maskar</dc:creator>
  <cp:lastModifiedBy>Scott, Kimberly N</cp:lastModifiedBy>
  <cp:revision>25</cp:revision>
  <dcterms:created xsi:type="dcterms:W3CDTF">2023-05-08T20:43:04Z</dcterms:created>
  <dcterms:modified xsi:type="dcterms:W3CDTF">2023-10-06T03:32:51Z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y fmtid="{D5CDD505-2E9C-101B-9397-08002B2CF9AE}" pid="3" name="MediaServiceImageTags">
    <vt:lpwstr/>
  </property>
</Properties>
</file>